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7"/>
  </p:notesMasterIdLst>
  <p:handoutMasterIdLst>
    <p:handoutMasterId r:id="rId28"/>
  </p:handoutMasterIdLst>
  <p:sldIdLst>
    <p:sldId id="275" r:id="rId2"/>
    <p:sldId id="276" r:id="rId3"/>
    <p:sldId id="263" r:id="rId4"/>
    <p:sldId id="279" r:id="rId5"/>
    <p:sldId id="280" r:id="rId6"/>
    <p:sldId id="296" r:id="rId7"/>
    <p:sldId id="297" r:id="rId8"/>
    <p:sldId id="298" r:id="rId9"/>
    <p:sldId id="299" r:id="rId10"/>
    <p:sldId id="300" r:id="rId11"/>
    <p:sldId id="301" r:id="rId12"/>
    <p:sldId id="291" r:id="rId13"/>
    <p:sldId id="292" r:id="rId14"/>
    <p:sldId id="306" r:id="rId15"/>
    <p:sldId id="304" r:id="rId16"/>
    <p:sldId id="305" r:id="rId17"/>
    <p:sldId id="303" r:id="rId18"/>
    <p:sldId id="308" r:id="rId19"/>
    <p:sldId id="309" r:id="rId20"/>
    <p:sldId id="310" r:id="rId21"/>
    <p:sldId id="312" r:id="rId22"/>
    <p:sldId id="313" r:id="rId23"/>
    <p:sldId id="314" r:id="rId24"/>
    <p:sldId id="315" r:id="rId25"/>
    <p:sldId id="288" r:id="rId26"/>
  </p:sldIdLst>
  <p:sldSz cx="9144000" cy="6858000" type="screen4x3"/>
  <p:notesSz cx="6858000" cy="9144000"/>
  <p:embeddedFontLst>
    <p:embeddedFont>
      <p:font typeface="Twinkl" pitchFamily="2" charset="0"/>
      <p:regular r:id="rId29"/>
      <p:bold r:id="rId30"/>
    </p:embeddedFont>
    <p:embeddedFont>
      <p:font typeface="Calibri" panose="020F0502020204030204" pitchFamily="34" charset="0"/>
      <p:regular r:id="rId31"/>
      <p:bold r:id="rId32"/>
      <p:italic r:id="rId33"/>
      <p:boldItalic r:id="rId34"/>
    </p:embeddedFont>
    <p:embeddedFont>
      <p:font typeface="Tuffy-TTF" panose="020B0603060100000000"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97"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543"/>
    <a:srgbClr val="009385"/>
    <a:srgbClr val="F08114"/>
    <a:srgbClr val="E5007E"/>
    <a:srgbClr val="7868AC"/>
    <a:srgbClr val="653B8F"/>
    <a:srgbClr val="EC73A8"/>
    <a:srgbClr val="CA4692"/>
    <a:srgbClr val="009285"/>
    <a:srgbClr val="0079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showGuides="1">
      <p:cViewPr varScale="1">
        <p:scale>
          <a:sx n="110" d="100"/>
          <a:sy n="110" d="100"/>
        </p:scale>
        <p:origin x="1428" y="108"/>
      </p:cViewPr>
      <p:guideLst>
        <p:guide orient="horz" pos="2160"/>
        <p:guide pos="2880"/>
        <p:guide pos="340"/>
        <p:guide orient="horz" pos="3997"/>
        <p:guide pos="5420"/>
        <p:guide orient="horz" pos="346"/>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22/01/2020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22/01/2020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529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68"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hyperlink" Target="https://www.twinkl.co.uk/resources/twinkl-life"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microsoft.com/office/2007/relationships/hdphoto" Target="../media/hdphoto1.wdp"/><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69.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72.png"/><Relationship Id="rId4" Type="http://schemas.openxmlformats.org/officeDocument/2006/relationships/image" Target="../media/image94.png"/></Relationships>
</file>

<file path=ppt/slides/_rels/slide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s://www.twinkl.co.uk/resources/twinkl-life"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69.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35.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3" Type="http://schemas.openxmlformats.org/officeDocument/2006/relationships/hyperlink" Target="https://www.twinkl.co.uk/resources/twinkl-life" TargetMode="External"/><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B7BC"/>
        </a:solidFill>
        <a:effectLst/>
      </p:bgPr>
    </p:bg>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rgbClr val="258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501463" y="6464797"/>
            <a:ext cx="4141075" cy="207749"/>
          </a:xfrm>
          <a:prstGeom prst="rect">
            <a:avLst/>
          </a:prstGeom>
          <a:noFill/>
        </p:spPr>
        <p:txBody>
          <a:bodyPr wrap="square" lIns="0" tIns="0" rIns="0" bIns="0" rtlCol="0" anchor="ctr" anchorCtr="1">
            <a:noAutofit/>
          </a:bodyPr>
          <a:lstStyle/>
          <a:p>
            <a:pPr algn="ctr">
              <a:lnSpc>
                <a:spcPct val="107000"/>
              </a:lnSpc>
              <a:spcAft>
                <a:spcPts val="0"/>
              </a:spcAft>
            </a:pPr>
            <a:r>
              <a:rPr lang="en-GB" sz="800" b="1" dirty="0">
                <a:solidFill>
                  <a:srgbClr val="FFFFFF"/>
                </a:solidFill>
                <a:latin typeface="Tuffy-TTF" panose="020B0603060100000000" pitchFamily="34" charset="0"/>
                <a:ea typeface="Calibri" panose="020F0502020204030204" pitchFamily="34" charset="0"/>
                <a:cs typeface="Arial" panose="020B0604020202020204" pitchFamily="34" charset="0"/>
              </a:rPr>
              <a:t>Whole-School Assembly | Children’s Mental Health Week | Find Your Brave</a:t>
            </a:r>
          </a:p>
        </p:txBody>
      </p:sp>
      <p:pic>
        <p:nvPicPr>
          <p:cNvPr id="5" name="Picture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1051093"/>
            <a:ext cx="1614353" cy="934372"/>
          </a:xfrm>
          <a:prstGeom prst="rect">
            <a:avLst/>
          </a:prstGeom>
        </p:spPr>
      </p:pic>
      <p:sp>
        <p:nvSpPr>
          <p:cNvPr id="7" name="Title 17"/>
          <p:cNvSpPr txBox="1">
            <a:spLocks/>
          </p:cNvSpPr>
          <p:nvPr/>
        </p:nvSpPr>
        <p:spPr>
          <a:xfrm>
            <a:off x="755650" y="2472248"/>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a:solidFill>
                  <a:schemeClr val="bg1"/>
                </a:solidFill>
                <a:latin typeface="Tuffy-TTF" panose="020B0603060100000000" pitchFamily="34" charset="0"/>
                <a:cs typeface="Arial" panose="020B0604020202020204" pitchFamily="34" charset="0"/>
              </a:rPr>
              <a:t>Whole-School Assembly</a:t>
            </a:r>
          </a:p>
        </p:txBody>
      </p:sp>
      <p:sp>
        <p:nvSpPr>
          <p:cNvPr id="6" name="Rectangle 5">
            <a:extLst>
              <a:ext uri="{FF2B5EF4-FFF2-40B4-BE49-F238E27FC236}">
                <a16:creationId xmlns:a16="http://schemas.microsoft.com/office/drawing/2014/main" id="{DD5DFC1D-D50A-482B-9AED-14FF2FB055CC}"/>
              </a:ext>
            </a:extLst>
          </p:cNvPr>
          <p:cNvSpPr/>
          <p:nvPr/>
        </p:nvSpPr>
        <p:spPr>
          <a:xfrm>
            <a:off x="3730752" y="850392"/>
            <a:ext cx="1682496" cy="1197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hlinkClick r:id="rId2"/>
            <a:extLst>
              <a:ext uri="{FF2B5EF4-FFF2-40B4-BE49-F238E27FC236}">
                <a16:creationId xmlns:a16="http://schemas.microsoft.com/office/drawing/2014/main" id="{C867E3B3-35AE-4E5E-A092-C6314D9D7F36}"/>
              </a:ext>
            </a:extLst>
          </p:cNvPr>
          <p:cNvSpPr/>
          <p:nvPr/>
        </p:nvSpPr>
        <p:spPr>
          <a:xfrm>
            <a:off x="3630168" y="855790"/>
            <a:ext cx="1764792" cy="1229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4970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962" y="727075"/>
            <a:ext cx="8220075" cy="994306"/>
          </a:xfrm>
        </p:spPr>
        <p:txBody>
          <a:bodyPr/>
          <a:lstStyle/>
          <a:p>
            <a:pPr algn="ctr"/>
            <a:br>
              <a:rPr lang="en-GB" dirty="0">
                <a:solidFill>
                  <a:srgbClr val="4A3682"/>
                </a:solidFill>
              </a:rPr>
            </a:br>
            <a:r>
              <a:rPr lang="en-GB" dirty="0">
                <a:solidFill>
                  <a:srgbClr val="00A7E7"/>
                </a:solidFill>
              </a:rPr>
              <a:t>How Can We Look after Our Mental Health?</a:t>
            </a:r>
            <a:br>
              <a:rPr lang="en-US" dirty="0">
                <a:solidFill>
                  <a:srgbClr val="00A7E7"/>
                </a:solidFill>
              </a:rPr>
            </a:br>
            <a:endParaRPr lang="en-GB" dirty="0">
              <a:solidFill>
                <a:srgbClr val="00A7E7"/>
              </a:solidFill>
            </a:endParaRPr>
          </a:p>
        </p:txBody>
      </p:sp>
      <p:sp>
        <p:nvSpPr>
          <p:cNvPr id="18" name="Rectangle: Top Corners Rounded 17">
            <a:extLst>
              <a:ext uri="{FF2B5EF4-FFF2-40B4-BE49-F238E27FC236}">
                <a16:creationId xmlns:a16="http://schemas.microsoft.com/office/drawing/2014/main" id="{061730ED-C1CB-4E37-825A-4943EADC9D6C}"/>
              </a:ext>
            </a:extLst>
          </p:cNvPr>
          <p:cNvSpPr/>
          <p:nvPr/>
        </p:nvSpPr>
        <p:spPr>
          <a:xfrm rot="5400000">
            <a:off x="1205958" y="1112706"/>
            <a:ext cx="688232" cy="2405302"/>
          </a:xfrm>
          <a:prstGeom prst="round2SameRect">
            <a:avLst>
              <a:gd name="adj1" fmla="val 44445"/>
              <a:gd name="adj2" fmla="val 0"/>
            </a:avLst>
          </a:prstGeom>
          <a:solidFill>
            <a:srgbClr val="01A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Triangle 18">
            <a:extLst>
              <a:ext uri="{FF2B5EF4-FFF2-40B4-BE49-F238E27FC236}">
                <a16:creationId xmlns:a16="http://schemas.microsoft.com/office/drawing/2014/main" id="{469E4960-AB93-452F-B1EC-B96CD1BBD071}"/>
              </a:ext>
            </a:extLst>
          </p:cNvPr>
          <p:cNvSpPr/>
          <p:nvPr/>
        </p:nvSpPr>
        <p:spPr>
          <a:xfrm flipH="1" flipV="1">
            <a:off x="347030" y="2659163"/>
            <a:ext cx="93139" cy="93562"/>
          </a:xfrm>
          <a:prstGeom prst="rtTriangle">
            <a:avLst/>
          </a:prstGeom>
          <a:solidFill>
            <a:srgbClr val="013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ontent Placeholder 15">
            <a:extLst>
              <a:ext uri="{FF2B5EF4-FFF2-40B4-BE49-F238E27FC236}">
                <a16:creationId xmlns:a16="http://schemas.microsoft.com/office/drawing/2014/main" id="{D04FAD9D-CD8A-4D9E-BC10-0CCF48F0C4E8}"/>
              </a:ext>
            </a:extLst>
          </p:cNvPr>
          <p:cNvSpPr txBox="1">
            <a:spLocks/>
          </p:cNvSpPr>
          <p:nvPr/>
        </p:nvSpPr>
        <p:spPr>
          <a:xfrm>
            <a:off x="473075" y="1962379"/>
            <a:ext cx="7164841" cy="102822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How did you do?</a:t>
            </a:r>
          </a:p>
        </p:txBody>
      </p:sp>
      <p:sp>
        <p:nvSpPr>
          <p:cNvPr id="22" name="Content Placeholder 15">
            <a:extLst>
              <a:ext uri="{FF2B5EF4-FFF2-40B4-BE49-F238E27FC236}">
                <a16:creationId xmlns:a16="http://schemas.microsoft.com/office/drawing/2014/main" id="{71B418B9-1A15-491C-BF0E-CEF195A2387C}"/>
              </a:ext>
            </a:extLst>
          </p:cNvPr>
          <p:cNvSpPr txBox="1">
            <a:spLocks/>
          </p:cNvSpPr>
          <p:nvPr/>
        </p:nvSpPr>
        <p:spPr>
          <a:xfrm>
            <a:off x="501650" y="2647631"/>
            <a:ext cx="7886700" cy="552769"/>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To look after our mental health we can:</a:t>
            </a:r>
            <a:endParaRPr lang="en-GB" dirty="0">
              <a:solidFill>
                <a:schemeClr val="tx1"/>
              </a:solidFill>
            </a:endParaRPr>
          </a:p>
        </p:txBody>
      </p:sp>
      <p:sp>
        <p:nvSpPr>
          <p:cNvPr id="24" name="Rectangle: Rounded Corners 23">
            <a:extLst>
              <a:ext uri="{FF2B5EF4-FFF2-40B4-BE49-F238E27FC236}">
                <a16:creationId xmlns:a16="http://schemas.microsoft.com/office/drawing/2014/main" id="{56D9ADFC-EF75-4A3C-A843-F1A8A8637E62}"/>
              </a:ext>
            </a:extLst>
          </p:cNvPr>
          <p:cNvSpPr/>
          <p:nvPr/>
        </p:nvSpPr>
        <p:spPr>
          <a:xfrm>
            <a:off x="6457950" y="5397500"/>
            <a:ext cx="1749425" cy="695325"/>
          </a:xfrm>
          <a:prstGeom prst="roundRect">
            <a:avLst>
              <a:gd name="adj" fmla="val 39955"/>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eat a </a:t>
            </a:r>
            <a:br>
              <a:rPr lang="en-GB" dirty="0"/>
            </a:br>
            <a:r>
              <a:rPr lang="en-GB" dirty="0"/>
              <a:t>balanced diet</a:t>
            </a:r>
          </a:p>
        </p:txBody>
      </p:sp>
      <p:sp>
        <p:nvSpPr>
          <p:cNvPr id="25" name="Rectangle: Rounded Corners 24">
            <a:extLst>
              <a:ext uri="{FF2B5EF4-FFF2-40B4-BE49-F238E27FC236}">
                <a16:creationId xmlns:a16="http://schemas.microsoft.com/office/drawing/2014/main" id="{42E2898F-DBFB-4A7D-83EA-F226BFABEE45}"/>
              </a:ext>
            </a:extLst>
          </p:cNvPr>
          <p:cNvSpPr/>
          <p:nvPr/>
        </p:nvSpPr>
        <p:spPr>
          <a:xfrm>
            <a:off x="927100" y="5397500"/>
            <a:ext cx="1749425" cy="695325"/>
          </a:xfrm>
          <a:prstGeom prst="roundRect">
            <a:avLst>
              <a:gd name="adj" fmla="val 39955"/>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drink plenty of water</a:t>
            </a:r>
          </a:p>
        </p:txBody>
      </p:sp>
      <p:sp>
        <p:nvSpPr>
          <p:cNvPr id="3" name="Rectangle: Rounded Corners 2">
            <a:extLst>
              <a:ext uri="{FF2B5EF4-FFF2-40B4-BE49-F238E27FC236}">
                <a16:creationId xmlns:a16="http://schemas.microsoft.com/office/drawing/2014/main" id="{A6B01381-774F-4DA3-A564-8B2725C5CA63}"/>
              </a:ext>
            </a:extLst>
          </p:cNvPr>
          <p:cNvSpPr/>
          <p:nvPr/>
        </p:nvSpPr>
        <p:spPr>
          <a:xfrm>
            <a:off x="2644775" y="3429000"/>
            <a:ext cx="1749425" cy="695325"/>
          </a:xfrm>
          <a:prstGeom prst="roundRect">
            <a:avLst>
              <a:gd name="adj" fmla="val 39955"/>
            </a:avLst>
          </a:prstGeom>
          <a:solidFill>
            <a:srgbClr val="F08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be physically active</a:t>
            </a:r>
          </a:p>
        </p:txBody>
      </p:sp>
      <p:sp>
        <p:nvSpPr>
          <p:cNvPr id="26" name="Rectangle: Rounded Corners 25">
            <a:extLst>
              <a:ext uri="{FF2B5EF4-FFF2-40B4-BE49-F238E27FC236}">
                <a16:creationId xmlns:a16="http://schemas.microsoft.com/office/drawing/2014/main" id="{E483707D-F24B-4C21-B0A9-4DAC29D39DE7}"/>
              </a:ext>
            </a:extLst>
          </p:cNvPr>
          <p:cNvSpPr/>
          <p:nvPr/>
        </p:nvSpPr>
        <p:spPr>
          <a:xfrm>
            <a:off x="4746625" y="3429000"/>
            <a:ext cx="1749425" cy="695325"/>
          </a:xfrm>
          <a:prstGeom prst="roundRect">
            <a:avLst>
              <a:gd name="adj" fmla="val 39955"/>
            </a:avLst>
          </a:prstGeom>
          <a:solidFill>
            <a:srgbClr val="E6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get enough sleep</a:t>
            </a:r>
          </a:p>
        </p:txBody>
      </p:sp>
      <p:sp>
        <p:nvSpPr>
          <p:cNvPr id="27" name="Rectangle: Rounded Corners 26">
            <a:extLst>
              <a:ext uri="{FF2B5EF4-FFF2-40B4-BE49-F238E27FC236}">
                <a16:creationId xmlns:a16="http://schemas.microsoft.com/office/drawing/2014/main" id="{42646C2D-EA93-4C38-B74D-828F52631052}"/>
              </a:ext>
            </a:extLst>
          </p:cNvPr>
          <p:cNvSpPr/>
          <p:nvPr/>
        </p:nvSpPr>
        <p:spPr>
          <a:xfrm>
            <a:off x="3067050" y="5397500"/>
            <a:ext cx="3009900" cy="695325"/>
          </a:xfrm>
          <a:prstGeom prst="roundRect">
            <a:avLst>
              <a:gd name="adj" fmla="val 39955"/>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talk about our feelings with someone we trust</a:t>
            </a:r>
          </a:p>
        </p:txBody>
      </p:sp>
      <p:sp>
        <p:nvSpPr>
          <p:cNvPr id="28" name="Rectangle: Rounded Corners 27">
            <a:extLst>
              <a:ext uri="{FF2B5EF4-FFF2-40B4-BE49-F238E27FC236}">
                <a16:creationId xmlns:a16="http://schemas.microsoft.com/office/drawing/2014/main" id="{CD963DD0-3ABA-4E50-B758-26334A4F9DCF}"/>
              </a:ext>
            </a:extLst>
          </p:cNvPr>
          <p:cNvSpPr/>
          <p:nvPr/>
        </p:nvSpPr>
        <p:spPr>
          <a:xfrm>
            <a:off x="1384300" y="4402138"/>
            <a:ext cx="3009900" cy="695325"/>
          </a:xfrm>
          <a:prstGeom prst="roundRect">
            <a:avLst>
              <a:gd name="adj" fmla="val 39955"/>
            </a:avLst>
          </a:prstGeom>
          <a:solidFill>
            <a:srgbClr val="009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ask for help when something is troubling us </a:t>
            </a:r>
          </a:p>
        </p:txBody>
      </p:sp>
      <p:sp>
        <p:nvSpPr>
          <p:cNvPr id="30" name="Rectangle: Rounded Corners 29">
            <a:extLst>
              <a:ext uri="{FF2B5EF4-FFF2-40B4-BE49-F238E27FC236}">
                <a16:creationId xmlns:a16="http://schemas.microsoft.com/office/drawing/2014/main" id="{72C6A45A-C18D-4855-9238-59D93398F4AC}"/>
              </a:ext>
            </a:extLst>
          </p:cNvPr>
          <p:cNvSpPr/>
          <p:nvPr/>
        </p:nvSpPr>
        <p:spPr>
          <a:xfrm>
            <a:off x="4746625" y="4402138"/>
            <a:ext cx="3359150" cy="695325"/>
          </a:xfrm>
          <a:prstGeom prst="roundRect">
            <a:avLst>
              <a:gd name="adj" fmla="val 39955"/>
            </a:avLst>
          </a:prstGeom>
          <a:solidFill>
            <a:srgbClr val="017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make sure we have time each day to be calm and quiet </a:t>
            </a:r>
          </a:p>
        </p:txBody>
      </p:sp>
    </p:spTree>
    <p:extLst>
      <p:ext uri="{BB962C8B-B14F-4D97-AF65-F5344CB8AC3E}">
        <p14:creationId xmlns:p14="http://schemas.microsoft.com/office/powerpoint/2010/main" val="325881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 grpId="0" animBg="1"/>
      <p:bldP spid="26" grpId="0" animBg="1"/>
      <p:bldP spid="27" grpId="0" animBg="1"/>
      <p:bldP spid="28"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962" y="727075"/>
            <a:ext cx="8220075" cy="994306"/>
          </a:xfrm>
        </p:spPr>
        <p:txBody>
          <a:bodyPr/>
          <a:lstStyle/>
          <a:p>
            <a:pPr algn="ctr"/>
            <a:br>
              <a:rPr lang="en-GB" dirty="0">
                <a:solidFill>
                  <a:srgbClr val="4A3682"/>
                </a:solidFill>
              </a:rPr>
            </a:br>
            <a:r>
              <a:rPr lang="en-GB" dirty="0">
                <a:solidFill>
                  <a:srgbClr val="00A7E7"/>
                </a:solidFill>
              </a:rPr>
              <a:t>How Can We Look after Our Mental Health?</a:t>
            </a:r>
            <a:br>
              <a:rPr lang="en-US" dirty="0">
                <a:solidFill>
                  <a:srgbClr val="00A7E7"/>
                </a:solidFill>
              </a:rPr>
            </a:br>
            <a:endParaRPr lang="en-GB" dirty="0">
              <a:solidFill>
                <a:srgbClr val="00A7E7"/>
              </a:solidFill>
            </a:endParaRPr>
          </a:p>
        </p:txBody>
      </p:sp>
      <p:grpSp>
        <p:nvGrpSpPr>
          <p:cNvPr id="17" name="Group 16">
            <a:extLst>
              <a:ext uri="{FF2B5EF4-FFF2-40B4-BE49-F238E27FC236}">
                <a16:creationId xmlns:a16="http://schemas.microsoft.com/office/drawing/2014/main" id="{2700EAAE-5481-4C1E-A876-D876108953FA}"/>
              </a:ext>
            </a:extLst>
          </p:cNvPr>
          <p:cNvGrpSpPr/>
          <p:nvPr/>
        </p:nvGrpSpPr>
        <p:grpSpPr>
          <a:xfrm>
            <a:off x="347031" y="1971241"/>
            <a:ext cx="2405694" cy="781484"/>
            <a:chOff x="347031" y="1580040"/>
            <a:chExt cx="8041318" cy="820748"/>
          </a:xfrm>
        </p:grpSpPr>
        <p:sp>
          <p:nvSpPr>
            <p:cNvPr id="18" name="Rectangle: Top Corners Rounded 17">
              <a:extLst>
                <a:ext uri="{FF2B5EF4-FFF2-40B4-BE49-F238E27FC236}">
                  <a16:creationId xmlns:a16="http://schemas.microsoft.com/office/drawing/2014/main" id="{061730ED-C1CB-4E37-825A-4943EADC9D6C}"/>
                </a:ext>
              </a:extLst>
            </p:cNvPr>
            <p:cNvSpPr/>
            <p:nvPr/>
          </p:nvSpPr>
          <p:spPr>
            <a:xfrm rot="5400000">
              <a:off x="4006941" y="-2078558"/>
              <a:ext cx="722811" cy="8040007"/>
            </a:xfrm>
            <a:prstGeom prst="round2SameRect">
              <a:avLst>
                <a:gd name="adj1" fmla="val 44445"/>
                <a:gd name="adj2" fmla="val 0"/>
              </a:avLst>
            </a:prstGeom>
            <a:solidFill>
              <a:srgbClr val="01A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Triangle 18">
              <a:extLst>
                <a:ext uri="{FF2B5EF4-FFF2-40B4-BE49-F238E27FC236}">
                  <a16:creationId xmlns:a16="http://schemas.microsoft.com/office/drawing/2014/main" id="{469E4960-AB93-452F-B1EC-B96CD1BBD071}"/>
                </a:ext>
              </a:extLst>
            </p:cNvPr>
            <p:cNvSpPr/>
            <p:nvPr/>
          </p:nvSpPr>
          <p:spPr>
            <a:xfrm flipH="1" flipV="1">
              <a:off x="347031" y="2302525"/>
              <a:ext cx="98263" cy="98263"/>
            </a:xfrm>
            <a:prstGeom prst="rtTriangle">
              <a:avLst/>
            </a:prstGeom>
            <a:solidFill>
              <a:srgbClr val="013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Content Placeholder 15">
            <a:extLst>
              <a:ext uri="{FF2B5EF4-FFF2-40B4-BE49-F238E27FC236}">
                <a16:creationId xmlns:a16="http://schemas.microsoft.com/office/drawing/2014/main" id="{D04FAD9D-CD8A-4D9E-BC10-0CCF48F0C4E8}"/>
              </a:ext>
            </a:extLst>
          </p:cNvPr>
          <p:cNvSpPr txBox="1">
            <a:spLocks/>
          </p:cNvSpPr>
          <p:nvPr/>
        </p:nvSpPr>
        <p:spPr>
          <a:xfrm>
            <a:off x="473075" y="1962379"/>
            <a:ext cx="7164841" cy="102822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How did you do?</a:t>
            </a:r>
          </a:p>
        </p:txBody>
      </p:sp>
      <p:sp>
        <p:nvSpPr>
          <p:cNvPr id="22" name="Content Placeholder 15">
            <a:extLst>
              <a:ext uri="{FF2B5EF4-FFF2-40B4-BE49-F238E27FC236}">
                <a16:creationId xmlns:a16="http://schemas.microsoft.com/office/drawing/2014/main" id="{71B418B9-1A15-491C-BF0E-CEF195A2387C}"/>
              </a:ext>
            </a:extLst>
          </p:cNvPr>
          <p:cNvSpPr txBox="1">
            <a:spLocks/>
          </p:cNvSpPr>
          <p:nvPr/>
        </p:nvSpPr>
        <p:spPr>
          <a:xfrm>
            <a:off x="501650" y="2647631"/>
            <a:ext cx="7886700" cy="552769"/>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To look after our mental health we can:</a:t>
            </a:r>
            <a:endParaRPr lang="en-GB" dirty="0">
              <a:solidFill>
                <a:schemeClr val="tx1"/>
              </a:solidFill>
            </a:endParaRPr>
          </a:p>
        </p:txBody>
      </p:sp>
      <p:sp>
        <p:nvSpPr>
          <p:cNvPr id="24" name="Rectangle: Rounded Corners 23">
            <a:extLst>
              <a:ext uri="{FF2B5EF4-FFF2-40B4-BE49-F238E27FC236}">
                <a16:creationId xmlns:a16="http://schemas.microsoft.com/office/drawing/2014/main" id="{56D9ADFC-EF75-4A3C-A843-F1A8A8637E62}"/>
              </a:ext>
            </a:extLst>
          </p:cNvPr>
          <p:cNvSpPr/>
          <p:nvPr/>
        </p:nvSpPr>
        <p:spPr>
          <a:xfrm>
            <a:off x="6848476" y="5397500"/>
            <a:ext cx="1482725" cy="695325"/>
          </a:xfrm>
          <a:prstGeom prst="roundRect">
            <a:avLst>
              <a:gd name="adj" fmla="val 39955"/>
            </a:avLst>
          </a:prstGeom>
          <a:solidFill>
            <a:srgbClr val="E5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be creative</a:t>
            </a:r>
          </a:p>
        </p:txBody>
      </p:sp>
      <p:sp>
        <p:nvSpPr>
          <p:cNvPr id="25" name="Rectangle: Rounded Corners 24">
            <a:extLst>
              <a:ext uri="{FF2B5EF4-FFF2-40B4-BE49-F238E27FC236}">
                <a16:creationId xmlns:a16="http://schemas.microsoft.com/office/drawing/2014/main" id="{42E2898F-DBFB-4A7D-83EA-F226BFABEE45}"/>
              </a:ext>
            </a:extLst>
          </p:cNvPr>
          <p:cNvSpPr/>
          <p:nvPr/>
        </p:nvSpPr>
        <p:spPr>
          <a:xfrm>
            <a:off x="6451601" y="3429000"/>
            <a:ext cx="1749425" cy="695325"/>
          </a:xfrm>
          <a:prstGeom prst="roundRect">
            <a:avLst>
              <a:gd name="adj" fmla="val 39955"/>
            </a:avLst>
          </a:prstGeom>
          <a:solidFill>
            <a:srgbClr val="653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help and be kind to others</a:t>
            </a:r>
          </a:p>
        </p:txBody>
      </p:sp>
      <p:sp>
        <p:nvSpPr>
          <p:cNvPr id="3" name="Rectangle: Rounded Corners 2">
            <a:extLst>
              <a:ext uri="{FF2B5EF4-FFF2-40B4-BE49-F238E27FC236}">
                <a16:creationId xmlns:a16="http://schemas.microsoft.com/office/drawing/2014/main" id="{A6B01381-774F-4DA3-A564-8B2725C5CA63}"/>
              </a:ext>
            </a:extLst>
          </p:cNvPr>
          <p:cNvSpPr/>
          <p:nvPr/>
        </p:nvSpPr>
        <p:spPr>
          <a:xfrm>
            <a:off x="958851" y="3429000"/>
            <a:ext cx="1749425" cy="695325"/>
          </a:xfrm>
          <a:prstGeom prst="roundRect">
            <a:avLst>
              <a:gd name="adj" fmla="val 39955"/>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spend time outside</a:t>
            </a:r>
          </a:p>
        </p:txBody>
      </p:sp>
      <p:sp>
        <p:nvSpPr>
          <p:cNvPr id="27" name="Rectangle: Rounded Corners 26">
            <a:extLst>
              <a:ext uri="{FF2B5EF4-FFF2-40B4-BE49-F238E27FC236}">
                <a16:creationId xmlns:a16="http://schemas.microsoft.com/office/drawing/2014/main" id="{42646C2D-EA93-4C38-B74D-828F52631052}"/>
              </a:ext>
            </a:extLst>
          </p:cNvPr>
          <p:cNvSpPr/>
          <p:nvPr/>
        </p:nvSpPr>
        <p:spPr>
          <a:xfrm>
            <a:off x="812800" y="5398025"/>
            <a:ext cx="5692775" cy="694800"/>
          </a:xfrm>
          <a:prstGeom prst="roundRect">
            <a:avLst>
              <a:gd name="adj" fmla="val 39955"/>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limit our time watching TV or on social media, </a:t>
            </a:r>
            <a:br>
              <a:rPr lang="en-GB" dirty="0"/>
            </a:br>
            <a:r>
              <a:rPr lang="en-GB" dirty="0"/>
              <a:t>the Internet and electronic devices</a:t>
            </a:r>
          </a:p>
        </p:txBody>
      </p:sp>
      <p:sp>
        <p:nvSpPr>
          <p:cNvPr id="28" name="Rectangle: Rounded Corners 27">
            <a:extLst>
              <a:ext uri="{FF2B5EF4-FFF2-40B4-BE49-F238E27FC236}">
                <a16:creationId xmlns:a16="http://schemas.microsoft.com/office/drawing/2014/main" id="{CD963DD0-3ABA-4E50-B758-26334A4F9DCF}"/>
              </a:ext>
            </a:extLst>
          </p:cNvPr>
          <p:cNvSpPr/>
          <p:nvPr/>
        </p:nvSpPr>
        <p:spPr>
          <a:xfrm>
            <a:off x="1384300" y="4402138"/>
            <a:ext cx="3009900" cy="695325"/>
          </a:xfrm>
          <a:prstGeom prst="roundRect">
            <a:avLst>
              <a:gd name="adj" fmla="val 39955"/>
            </a:avLst>
          </a:prstGeom>
          <a:solidFill>
            <a:srgbClr val="F08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spend time with people who make us smile</a:t>
            </a:r>
          </a:p>
        </p:txBody>
      </p:sp>
      <p:sp>
        <p:nvSpPr>
          <p:cNvPr id="30" name="Rectangle: Rounded Corners 29">
            <a:extLst>
              <a:ext uri="{FF2B5EF4-FFF2-40B4-BE49-F238E27FC236}">
                <a16:creationId xmlns:a16="http://schemas.microsoft.com/office/drawing/2014/main" id="{72C6A45A-C18D-4855-9238-59D93398F4AC}"/>
              </a:ext>
            </a:extLst>
          </p:cNvPr>
          <p:cNvSpPr/>
          <p:nvPr/>
        </p:nvSpPr>
        <p:spPr>
          <a:xfrm>
            <a:off x="4746625" y="4402138"/>
            <a:ext cx="3641725" cy="695325"/>
          </a:xfrm>
          <a:prstGeom prst="roundRect">
            <a:avLst>
              <a:gd name="adj" fmla="val 39955"/>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we are valuable and worthy just the way we are</a:t>
            </a:r>
          </a:p>
        </p:txBody>
      </p:sp>
      <p:sp>
        <p:nvSpPr>
          <p:cNvPr id="21" name="Rectangle: Rounded Corners 20">
            <a:extLst>
              <a:ext uri="{FF2B5EF4-FFF2-40B4-BE49-F238E27FC236}">
                <a16:creationId xmlns:a16="http://schemas.microsoft.com/office/drawing/2014/main" id="{69D5283B-97F3-404F-84F3-4DEFEEBACDBA}"/>
              </a:ext>
            </a:extLst>
          </p:cNvPr>
          <p:cNvSpPr/>
          <p:nvPr/>
        </p:nvSpPr>
        <p:spPr>
          <a:xfrm>
            <a:off x="3067051" y="3429000"/>
            <a:ext cx="3009900" cy="695325"/>
          </a:xfrm>
          <a:prstGeom prst="roundRect">
            <a:avLst>
              <a:gd name="adj" fmla="val 39955"/>
            </a:avLst>
          </a:prstGeom>
          <a:solidFill>
            <a:srgbClr val="CA4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spend time doing something we love </a:t>
            </a:r>
          </a:p>
        </p:txBody>
      </p:sp>
    </p:spTree>
    <p:extLst>
      <p:ext uri="{BB962C8B-B14F-4D97-AF65-F5344CB8AC3E}">
        <p14:creationId xmlns:p14="http://schemas.microsoft.com/office/powerpoint/2010/main" val="99548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 grpId="0" animBg="1"/>
      <p:bldP spid="27" grpId="0" animBg="1"/>
      <p:bldP spid="28" grpId="0" animBg="1"/>
      <p:bldP spid="3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1C6807C-A8F6-4DB1-A649-59FCA3E59D2B}"/>
              </a:ext>
            </a:extLst>
          </p:cNvPr>
          <p:cNvGrpSpPr/>
          <p:nvPr/>
        </p:nvGrpSpPr>
        <p:grpSpPr>
          <a:xfrm>
            <a:off x="763482" y="927338"/>
            <a:ext cx="7624868" cy="1177687"/>
            <a:chOff x="763482" y="1403189"/>
            <a:chExt cx="6516207" cy="2094617"/>
          </a:xfrm>
        </p:grpSpPr>
        <p:sp>
          <p:nvSpPr>
            <p:cNvPr id="32" name="Rounded Rectangle 31"/>
            <p:cNvSpPr/>
            <p:nvPr/>
          </p:nvSpPr>
          <p:spPr bwMode="auto">
            <a:xfrm>
              <a:off x="763482" y="2047876"/>
              <a:ext cx="6516207" cy="1449930"/>
            </a:xfrm>
            <a:prstGeom prst="roundRect">
              <a:avLst>
                <a:gd name="adj" fmla="val 6409"/>
              </a:avLst>
            </a:prstGeom>
            <a:solidFill>
              <a:srgbClr val="009385"/>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p:cNvSpPr/>
            <p:nvPr/>
          </p:nvSpPr>
          <p:spPr>
            <a:xfrm>
              <a:off x="1011844" y="1403189"/>
              <a:ext cx="6267845" cy="2007159"/>
            </a:xfrm>
            <a:prstGeom prst="rect">
              <a:avLst/>
            </a:prstGeom>
          </p:spPr>
          <p:txBody>
            <a:bodyPr wrap="square">
              <a:spAutoFit/>
            </a:bodyPr>
            <a:lstStyle/>
            <a:p>
              <a:endParaRPr lang="en-GB" dirty="0"/>
            </a:p>
            <a:p>
              <a:pPr>
                <a:spcBef>
                  <a:spcPts val="800"/>
                </a:spcBef>
              </a:pPr>
              <a:r>
                <a:rPr lang="en-GB" dirty="0">
                  <a:solidFill>
                    <a:schemeClr val="bg1"/>
                  </a:solidFill>
                </a:rPr>
                <a:t>Sometimes, we all experience uncomfortable feelings and that’s OK.</a:t>
              </a:r>
            </a:p>
            <a:p>
              <a:pPr>
                <a:spcBef>
                  <a:spcPts val="800"/>
                </a:spcBef>
              </a:pPr>
              <a:r>
                <a:rPr lang="en-GB" dirty="0">
                  <a:solidFill>
                    <a:schemeClr val="bg1"/>
                  </a:solidFill>
                </a:rPr>
                <a:t>What uncomfortable feelings, as humans, can we experience?</a:t>
              </a:r>
            </a:p>
          </p:txBody>
        </p:sp>
      </p:grpSp>
      <p:sp>
        <p:nvSpPr>
          <p:cNvPr id="2" name="Title 1"/>
          <p:cNvSpPr>
            <a:spLocks noGrp="1"/>
          </p:cNvSpPr>
          <p:nvPr>
            <p:ph type="title"/>
          </p:nvPr>
        </p:nvSpPr>
        <p:spPr/>
        <p:txBody>
          <a:bodyPr/>
          <a:lstStyle/>
          <a:p>
            <a:pPr algn="ctr"/>
            <a:br>
              <a:rPr lang="en-GB" dirty="0">
                <a:solidFill>
                  <a:srgbClr val="4A3682"/>
                </a:solidFill>
              </a:rPr>
            </a:br>
            <a:r>
              <a:rPr lang="en-GB" dirty="0">
                <a:solidFill>
                  <a:srgbClr val="00B0F0"/>
                </a:solidFill>
              </a:rPr>
              <a:t>It’s OK Not to Be OK</a:t>
            </a:r>
            <a:br>
              <a:rPr lang="en-US" dirty="0">
                <a:solidFill>
                  <a:srgbClr val="4A3682"/>
                </a:solidFill>
              </a:rPr>
            </a:br>
            <a:endParaRPr lang="en-GB" dirty="0"/>
          </a:p>
        </p:txBody>
      </p:sp>
      <p:pic>
        <p:nvPicPr>
          <p:cNvPr id="8" name="Picture 7">
            <a:extLst>
              <a:ext uri="{FF2B5EF4-FFF2-40B4-BE49-F238E27FC236}">
                <a16:creationId xmlns:a16="http://schemas.microsoft.com/office/drawing/2014/main" id="{4D7EF34E-C13D-4AC3-8346-83C15996CE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2038350"/>
            <a:ext cx="619618" cy="2066924"/>
          </a:xfrm>
          <a:prstGeom prst="rect">
            <a:avLst/>
          </a:prstGeom>
        </p:spPr>
      </p:pic>
      <p:pic>
        <p:nvPicPr>
          <p:cNvPr id="14" name="Picture 13">
            <a:extLst>
              <a:ext uri="{FF2B5EF4-FFF2-40B4-BE49-F238E27FC236}">
                <a16:creationId xmlns:a16="http://schemas.microsoft.com/office/drawing/2014/main" id="{1BF4AF92-9D98-49E8-8D96-946759D68E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322637"/>
            <a:ext cx="814769" cy="2162175"/>
          </a:xfrm>
          <a:prstGeom prst="rect">
            <a:avLst/>
          </a:prstGeom>
        </p:spPr>
      </p:pic>
      <p:pic>
        <p:nvPicPr>
          <p:cNvPr id="17" name="Picture 16">
            <a:extLst>
              <a:ext uri="{FF2B5EF4-FFF2-40B4-BE49-F238E27FC236}">
                <a16:creationId xmlns:a16="http://schemas.microsoft.com/office/drawing/2014/main" id="{25B46D0B-AD0D-4E37-A2B5-6076FF9740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7350" y="2191154"/>
            <a:ext cx="667900" cy="2208991"/>
          </a:xfrm>
          <a:prstGeom prst="rect">
            <a:avLst/>
          </a:prstGeom>
        </p:spPr>
      </p:pic>
      <p:grpSp>
        <p:nvGrpSpPr>
          <p:cNvPr id="34" name="Group 33">
            <a:extLst>
              <a:ext uri="{FF2B5EF4-FFF2-40B4-BE49-F238E27FC236}">
                <a16:creationId xmlns:a16="http://schemas.microsoft.com/office/drawing/2014/main" id="{E4537F5D-CE43-4BF2-8918-5620CA7294EF}"/>
              </a:ext>
            </a:extLst>
          </p:cNvPr>
          <p:cNvGrpSpPr/>
          <p:nvPr/>
        </p:nvGrpSpPr>
        <p:grpSpPr>
          <a:xfrm flipH="1">
            <a:off x="1387476" y="3819524"/>
            <a:ext cx="2184400" cy="1641475"/>
            <a:chOff x="755650" y="3140745"/>
            <a:chExt cx="2301809" cy="1745580"/>
          </a:xfrm>
        </p:grpSpPr>
        <p:pic>
          <p:nvPicPr>
            <p:cNvPr id="21" name="Picture 20">
              <a:extLst>
                <a:ext uri="{FF2B5EF4-FFF2-40B4-BE49-F238E27FC236}">
                  <a16:creationId xmlns:a16="http://schemas.microsoft.com/office/drawing/2014/main" id="{79834FDB-7ABF-43B3-BA28-95EB9B5B69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0675" y="3140745"/>
              <a:ext cx="1466784" cy="1564606"/>
            </a:xfrm>
            <a:prstGeom prst="rect">
              <a:avLst/>
            </a:prstGeom>
          </p:spPr>
        </p:pic>
        <p:pic>
          <p:nvPicPr>
            <p:cNvPr id="19" name="Picture 18">
              <a:extLst>
                <a:ext uri="{FF2B5EF4-FFF2-40B4-BE49-F238E27FC236}">
                  <a16:creationId xmlns:a16="http://schemas.microsoft.com/office/drawing/2014/main" id="{04D73BC9-D410-4AF0-AEF6-1D2B0F0CF1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650" y="3429000"/>
              <a:ext cx="891078" cy="1457325"/>
            </a:xfrm>
            <a:prstGeom prst="rect">
              <a:avLst/>
            </a:prstGeom>
          </p:spPr>
        </p:pic>
      </p:grpSp>
      <p:pic>
        <p:nvPicPr>
          <p:cNvPr id="36" name="Picture 35">
            <a:extLst>
              <a:ext uri="{FF2B5EF4-FFF2-40B4-BE49-F238E27FC236}">
                <a16:creationId xmlns:a16="http://schemas.microsoft.com/office/drawing/2014/main" id="{EF83E34B-0AA1-4045-A7D8-07B31CB865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7979" y="2219324"/>
            <a:ext cx="837821" cy="2419351"/>
          </a:xfrm>
          <a:prstGeom prst="rect">
            <a:avLst/>
          </a:prstGeom>
        </p:spPr>
      </p:pic>
      <p:pic>
        <p:nvPicPr>
          <p:cNvPr id="39" name="Picture 38">
            <a:extLst>
              <a:ext uri="{FF2B5EF4-FFF2-40B4-BE49-F238E27FC236}">
                <a16:creationId xmlns:a16="http://schemas.microsoft.com/office/drawing/2014/main" id="{24B26B8C-1D2C-4FAF-B809-0F6BC8E0AD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92147" y="1990725"/>
            <a:ext cx="822554" cy="2009775"/>
          </a:xfrm>
          <a:prstGeom prst="rect">
            <a:avLst/>
          </a:prstGeom>
        </p:spPr>
      </p:pic>
      <p:grpSp>
        <p:nvGrpSpPr>
          <p:cNvPr id="44" name="Group 43">
            <a:extLst>
              <a:ext uri="{FF2B5EF4-FFF2-40B4-BE49-F238E27FC236}">
                <a16:creationId xmlns:a16="http://schemas.microsoft.com/office/drawing/2014/main" id="{6C375345-C344-49CB-8586-C86C5EF4FB5F}"/>
              </a:ext>
            </a:extLst>
          </p:cNvPr>
          <p:cNvGrpSpPr/>
          <p:nvPr/>
        </p:nvGrpSpPr>
        <p:grpSpPr>
          <a:xfrm>
            <a:off x="6064121" y="2666999"/>
            <a:ext cx="2406779" cy="2336801"/>
            <a:chOff x="3761518" y="4238624"/>
            <a:chExt cx="2406779" cy="2336801"/>
          </a:xfrm>
        </p:grpSpPr>
        <p:pic>
          <p:nvPicPr>
            <p:cNvPr id="43" name="Picture 42">
              <a:extLst>
                <a:ext uri="{FF2B5EF4-FFF2-40B4-BE49-F238E27FC236}">
                  <a16:creationId xmlns:a16="http://schemas.microsoft.com/office/drawing/2014/main" id="{03C63E3F-7714-4EDB-ACB2-BDC1D7435F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61518" y="4238624"/>
              <a:ext cx="1639347" cy="2070101"/>
            </a:xfrm>
            <a:prstGeom prst="rect">
              <a:avLst/>
            </a:prstGeom>
          </p:spPr>
        </p:pic>
        <p:pic>
          <p:nvPicPr>
            <p:cNvPr id="12" name="Picture 11">
              <a:extLst>
                <a:ext uri="{FF2B5EF4-FFF2-40B4-BE49-F238E27FC236}">
                  <a16:creationId xmlns:a16="http://schemas.microsoft.com/office/drawing/2014/main" id="{CAE2A86D-7ECC-4D65-802F-3256D63212E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51836" y="4327525"/>
              <a:ext cx="1116461" cy="2247900"/>
            </a:xfrm>
            <a:prstGeom prst="rect">
              <a:avLst/>
            </a:prstGeom>
          </p:spPr>
        </p:pic>
      </p:grpSp>
      <p:grpSp>
        <p:nvGrpSpPr>
          <p:cNvPr id="45" name="Group 44">
            <a:extLst>
              <a:ext uri="{FF2B5EF4-FFF2-40B4-BE49-F238E27FC236}">
                <a16:creationId xmlns:a16="http://schemas.microsoft.com/office/drawing/2014/main" id="{C48C3816-239B-41E4-A71D-65895F25F492}"/>
              </a:ext>
            </a:extLst>
          </p:cNvPr>
          <p:cNvGrpSpPr/>
          <p:nvPr/>
        </p:nvGrpSpPr>
        <p:grpSpPr>
          <a:xfrm>
            <a:off x="539750" y="5200707"/>
            <a:ext cx="8160634" cy="1108018"/>
            <a:chOff x="763482" y="1527101"/>
            <a:chExt cx="6593884" cy="1970705"/>
          </a:xfrm>
          <a:solidFill>
            <a:srgbClr val="E5007E"/>
          </a:solidFill>
        </p:grpSpPr>
        <p:sp>
          <p:nvSpPr>
            <p:cNvPr id="46" name="Rounded Rectangle 31">
              <a:extLst>
                <a:ext uri="{FF2B5EF4-FFF2-40B4-BE49-F238E27FC236}">
                  <a16:creationId xmlns:a16="http://schemas.microsoft.com/office/drawing/2014/main" id="{73741241-BF7D-4E98-AB83-50684E4BE167}"/>
                </a:ext>
              </a:extLst>
            </p:cNvPr>
            <p:cNvSpPr/>
            <p:nvPr/>
          </p:nvSpPr>
          <p:spPr bwMode="auto">
            <a:xfrm>
              <a:off x="763482" y="2047876"/>
              <a:ext cx="6516207" cy="1449930"/>
            </a:xfrm>
            <a:prstGeom prst="roundRect">
              <a:avLst>
                <a:gd name="adj" fmla="val 6409"/>
              </a:avLst>
            </a:prstGeom>
            <a:grp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47" name="Rectangle 46">
              <a:extLst>
                <a:ext uri="{FF2B5EF4-FFF2-40B4-BE49-F238E27FC236}">
                  <a16:creationId xmlns:a16="http://schemas.microsoft.com/office/drawing/2014/main" id="{CA7482F0-D921-4B53-B7DA-3040103CDBC5}"/>
                </a:ext>
              </a:extLst>
            </p:cNvPr>
            <p:cNvSpPr/>
            <p:nvPr/>
          </p:nvSpPr>
          <p:spPr>
            <a:xfrm>
              <a:off x="895710" y="1527101"/>
              <a:ext cx="6461656" cy="1824690"/>
            </a:xfrm>
            <a:prstGeom prst="rect">
              <a:avLst/>
            </a:prstGeom>
            <a:noFill/>
          </p:spPr>
          <p:txBody>
            <a:bodyPr wrap="square">
              <a:spAutoFit/>
            </a:bodyPr>
            <a:lstStyle/>
            <a:p>
              <a:endParaRPr lang="en-GB" dirty="0"/>
            </a:p>
            <a:p>
              <a:pPr>
                <a:spcBef>
                  <a:spcPts val="800"/>
                </a:spcBef>
              </a:pPr>
              <a:r>
                <a:rPr lang="en-GB" dirty="0">
                  <a:solidFill>
                    <a:schemeClr val="bg1"/>
                  </a:solidFill>
                </a:rPr>
                <a:t>Sometimes, life can be hard. Things can happen which really challenge us. What could you do in times like these to help you feel better?</a:t>
              </a:r>
            </a:p>
          </p:txBody>
        </p:sp>
      </p:grpSp>
    </p:spTree>
    <p:extLst>
      <p:ext uri="{BB962C8B-B14F-4D97-AF65-F5344CB8AC3E}">
        <p14:creationId xmlns:p14="http://schemas.microsoft.com/office/powerpoint/2010/main" val="388604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60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6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nodeType="withEffect">
                                  <p:stCondLst>
                                    <p:cond delay="1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912FA-8F63-4CC3-9BA7-6D55A546BD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85" b="22619"/>
          <a:stretch/>
        </p:blipFill>
        <p:spPr>
          <a:xfrm>
            <a:off x="6808289" y="1618063"/>
            <a:ext cx="1795961" cy="4791446"/>
          </a:xfrm>
          <a:prstGeom prst="rect">
            <a:avLst/>
          </a:prstGeom>
          <a:noFill/>
          <a:ln w="28575">
            <a:noFill/>
          </a:ln>
        </p:spPr>
      </p:pic>
      <p:sp>
        <p:nvSpPr>
          <p:cNvPr id="2" name="Title 1"/>
          <p:cNvSpPr>
            <a:spLocks noGrp="1"/>
          </p:cNvSpPr>
          <p:nvPr>
            <p:ph type="title"/>
          </p:nvPr>
        </p:nvSpPr>
        <p:spPr/>
        <p:txBody>
          <a:bodyPr/>
          <a:lstStyle/>
          <a:p>
            <a:pPr algn="ctr"/>
            <a:br>
              <a:rPr lang="en-GB" dirty="0">
                <a:solidFill>
                  <a:srgbClr val="4A3682"/>
                </a:solidFill>
              </a:rPr>
            </a:br>
            <a:r>
              <a:rPr lang="en-GB" dirty="0">
                <a:solidFill>
                  <a:srgbClr val="00B0F0"/>
                </a:solidFill>
              </a:rPr>
              <a:t>Finding Your Brave</a:t>
            </a:r>
            <a:br>
              <a:rPr lang="en-US" dirty="0">
                <a:solidFill>
                  <a:srgbClr val="00B0F0"/>
                </a:solidFill>
              </a:rPr>
            </a:br>
            <a:endParaRPr lang="en-GB" dirty="0">
              <a:solidFill>
                <a:srgbClr val="00B0F0"/>
              </a:solidFill>
            </a:endParaRPr>
          </a:p>
        </p:txBody>
      </p:sp>
      <p:sp>
        <p:nvSpPr>
          <p:cNvPr id="15" name="Rectangle 14">
            <a:extLst>
              <a:ext uri="{FF2B5EF4-FFF2-40B4-BE49-F238E27FC236}">
                <a16:creationId xmlns:a16="http://schemas.microsoft.com/office/drawing/2014/main" id="{02DF2839-4106-488E-8154-FAF24F064E54}"/>
              </a:ext>
            </a:extLst>
          </p:cNvPr>
          <p:cNvSpPr/>
          <p:nvPr/>
        </p:nvSpPr>
        <p:spPr>
          <a:xfrm>
            <a:off x="0" y="6409944"/>
            <a:ext cx="10104120" cy="813816"/>
          </a:xfrm>
          <a:prstGeom prst="rect">
            <a:avLst/>
          </a:prstGeom>
          <a:solidFill>
            <a:srgbClr val="A4C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75410FEB-BA97-4B36-89D4-D945DA31975B}"/>
              </a:ext>
            </a:extLst>
          </p:cNvPr>
          <p:cNvGrpSpPr/>
          <p:nvPr/>
        </p:nvGrpSpPr>
        <p:grpSpPr>
          <a:xfrm>
            <a:off x="347030" y="1594025"/>
            <a:ext cx="4521535" cy="713855"/>
            <a:chOff x="347030" y="1594025"/>
            <a:chExt cx="4521535" cy="713855"/>
          </a:xfrm>
        </p:grpSpPr>
        <p:sp>
          <p:nvSpPr>
            <p:cNvPr id="18" name="Rectangle: Top Corners Rounded 17">
              <a:extLst>
                <a:ext uri="{FF2B5EF4-FFF2-40B4-BE49-F238E27FC236}">
                  <a16:creationId xmlns:a16="http://schemas.microsoft.com/office/drawing/2014/main" id="{824B011C-E521-450D-9DDD-0EDF5184EB90}"/>
                </a:ext>
              </a:extLst>
            </p:cNvPr>
            <p:cNvSpPr/>
            <p:nvPr/>
          </p:nvSpPr>
          <p:spPr>
            <a:xfrm rot="5400000">
              <a:off x="2299075" y="-357629"/>
              <a:ext cx="617835" cy="4521144"/>
            </a:xfrm>
            <a:prstGeom prst="round2SameRect">
              <a:avLst>
                <a:gd name="adj1" fmla="val 44445"/>
                <a:gd name="adj2" fmla="val 0"/>
              </a:avLst>
            </a:prstGeom>
            <a:solidFill>
              <a:srgbClr val="01A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Triangle 22">
              <a:extLst>
                <a:ext uri="{FF2B5EF4-FFF2-40B4-BE49-F238E27FC236}">
                  <a16:creationId xmlns:a16="http://schemas.microsoft.com/office/drawing/2014/main" id="{17DC0926-D021-4101-A42B-D26CE9CB2D29}"/>
                </a:ext>
              </a:extLst>
            </p:cNvPr>
            <p:cNvSpPr/>
            <p:nvPr/>
          </p:nvSpPr>
          <p:spPr>
            <a:xfrm flipH="1" flipV="1">
              <a:off x="347030" y="2214318"/>
              <a:ext cx="93139" cy="93562"/>
            </a:xfrm>
            <a:prstGeom prst="rtTriangle">
              <a:avLst/>
            </a:prstGeom>
            <a:solidFill>
              <a:srgbClr val="013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Content Placeholder 15">
            <a:extLst>
              <a:ext uri="{FF2B5EF4-FFF2-40B4-BE49-F238E27FC236}">
                <a16:creationId xmlns:a16="http://schemas.microsoft.com/office/drawing/2014/main" id="{C6044690-4B61-4863-BCF2-A13A608A98C0}"/>
              </a:ext>
            </a:extLst>
          </p:cNvPr>
          <p:cNvSpPr txBox="1">
            <a:spLocks/>
          </p:cNvSpPr>
          <p:nvPr/>
        </p:nvSpPr>
        <p:spPr>
          <a:xfrm>
            <a:off x="473075" y="1517534"/>
            <a:ext cx="7164841" cy="102822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What does ‘being brave’ mean to you?</a:t>
            </a:r>
          </a:p>
        </p:txBody>
      </p:sp>
      <p:cxnSp>
        <p:nvCxnSpPr>
          <p:cNvPr id="17" name="Straight Connector 16">
            <a:extLst>
              <a:ext uri="{FF2B5EF4-FFF2-40B4-BE49-F238E27FC236}">
                <a16:creationId xmlns:a16="http://schemas.microsoft.com/office/drawing/2014/main" id="{5B810ED0-A409-4182-AE86-A8D1E397F7EC}"/>
              </a:ext>
            </a:extLst>
          </p:cNvPr>
          <p:cNvCxnSpPr/>
          <p:nvPr/>
        </p:nvCxnSpPr>
        <p:spPr>
          <a:xfrm>
            <a:off x="6938348" y="-3583621"/>
            <a:ext cx="0" cy="561068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8A9FFA7-59F5-4036-9D3E-94C54986042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05828">
            <a:off x="6573809" y="1801906"/>
            <a:ext cx="692696" cy="692696"/>
          </a:xfrm>
          <a:prstGeom prst="rect">
            <a:avLst/>
          </a:prstGeom>
        </p:spPr>
      </p:pic>
      <p:pic>
        <p:nvPicPr>
          <p:cNvPr id="5" name="Picture 4">
            <a:extLst>
              <a:ext uri="{FF2B5EF4-FFF2-40B4-BE49-F238E27FC236}">
                <a16:creationId xmlns:a16="http://schemas.microsoft.com/office/drawing/2014/main" id="{575C31C3-8CDC-40F3-AF7A-6E624DB16B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7347" y="4998720"/>
            <a:ext cx="1326313" cy="1094105"/>
          </a:xfrm>
          <a:prstGeom prst="rect">
            <a:avLst/>
          </a:prstGeom>
        </p:spPr>
      </p:pic>
      <p:pic>
        <p:nvPicPr>
          <p:cNvPr id="11" name="Picture 10">
            <a:extLst>
              <a:ext uri="{FF2B5EF4-FFF2-40B4-BE49-F238E27FC236}">
                <a16:creationId xmlns:a16="http://schemas.microsoft.com/office/drawing/2014/main" id="{E279D8CE-8464-4736-9985-4E2A7330CF36}"/>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61258" y="4973774"/>
            <a:ext cx="1215490" cy="1119051"/>
          </a:xfrm>
          <a:prstGeom prst="rect">
            <a:avLst/>
          </a:prstGeom>
        </p:spPr>
      </p:pic>
      <p:pic>
        <p:nvPicPr>
          <p:cNvPr id="20" name="Picture 19">
            <a:extLst>
              <a:ext uri="{FF2B5EF4-FFF2-40B4-BE49-F238E27FC236}">
                <a16:creationId xmlns:a16="http://schemas.microsoft.com/office/drawing/2014/main" id="{5821C05A-A8D8-4EE3-88F4-9A851A266A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53435" y="1977936"/>
            <a:ext cx="1952451" cy="5119761"/>
          </a:xfrm>
          <a:prstGeom prst="rect">
            <a:avLst/>
          </a:prstGeom>
        </p:spPr>
      </p:pic>
      <p:pic>
        <p:nvPicPr>
          <p:cNvPr id="22" name="Picture 21">
            <a:extLst>
              <a:ext uri="{FF2B5EF4-FFF2-40B4-BE49-F238E27FC236}">
                <a16:creationId xmlns:a16="http://schemas.microsoft.com/office/drawing/2014/main" id="{EE02D2A5-5E08-4FD9-A0D4-A0D8E06EAB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23974" y="1402634"/>
            <a:ext cx="1997410" cy="5237652"/>
          </a:xfrm>
          <a:prstGeom prst="rect">
            <a:avLst/>
          </a:prstGeom>
        </p:spPr>
      </p:pic>
      <p:pic>
        <p:nvPicPr>
          <p:cNvPr id="29" name="Picture 28">
            <a:extLst>
              <a:ext uri="{FF2B5EF4-FFF2-40B4-BE49-F238E27FC236}">
                <a16:creationId xmlns:a16="http://schemas.microsoft.com/office/drawing/2014/main" id="{85950793-07B7-4CAA-87CB-27F9A5DDBC6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12944" y="2091971"/>
            <a:ext cx="3122530" cy="4437112"/>
          </a:xfrm>
          <a:prstGeom prst="rect">
            <a:avLst/>
          </a:prstGeom>
        </p:spPr>
      </p:pic>
      <p:grpSp>
        <p:nvGrpSpPr>
          <p:cNvPr id="6" name="Group 5">
            <a:extLst>
              <a:ext uri="{FF2B5EF4-FFF2-40B4-BE49-F238E27FC236}">
                <a16:creationId xmlns:a16="http://schemas.microsoft.com/office/drawing/2014/main" id="{DB5BF5A7-71EE-40EB-B04E-FA2BA8461004}"/>
              </a:ext>
            </a:extLst>
          </p:cNvPr>
          <p:cNvGrpSpPr/>
          <p:nvPr/>
        </p:nvGrpSpPr>
        <p:grpSpPr>
          <a:xfrm>
            <a:off x="3076831" y="5183660"/>
            <a:ext cx="5719290" cy="1130643"/>
            <a:chOff x="3076831" y="3923270"/>
            <a:chExt cx="5719290" cy="1130643"/>
          </a:xfrm>
        </p:grpSpPr>
        <p:grpSp>
          <p:nvGrpSpPr>
            <p:cNvPr id="25" name="Group 24">
              <a:extLst>
                <a:ext uri="{FF2B5EF4-FFF2-40B4-BE49-F238E27FC236}">
                  <a16:creationId xmlns:a16="http://schemas.microsoft.com/office/drawing/2014/main" id="{2B1F6609-1F69-40AE-8257-A0CAAACD0AD8}"/>
                </a:ext>
              </a:extLst>
            </p:cNvPr>
            <p:cNvGrpSpPr/>
            <p:nvPr/>
          </p:nvGrpSpPr>
          <p:grpSpPr>
            <a:xfrm flipH="1">
              <a:off x="3076831" y="3923270"/>
              <a:ext cx="5719290" cy="1130643"/>
              <a:chOff x="347030" y="1594025"/>
              <a:chExt cx="4521535" cy="713855"/>
            </a:xfrm>
          </p:grpSpPr>
          <p:sp>
            <p:nvSpPr>
              <p:cNvPr id="26" name="Rectangle: Top Corners Rounded 25">
                <a:extLst>
                  <a:ext uri="{FF2B5EF4-FFF2-40B4-BE49-F238E27FC236}">
                    <a16:creationId xmlns:a16="http://schemas.microsoft.com/office/drawing/2014/main" id="{659784B9-90B3-4C10-95EF-5B97770920A1}"/>
                  </a:ext>
                </a:extLst>
              </p:cNvPr>
              <p:cNvSpPr/>
              <p:nvPr/>
            </p:nvSpPr>
            <p:spPr>
              <a:xfrm rot="5400000">
                <a:off x="2299075" y="-357629"/>
                <a:ext cx="617835" cy="4521144"/>
              </a:xfrm>
              <a:prstGeom prst="round2SameRect">
                <a:avLst>
                  <a:gd name="adj1" fmla="val 44445"/>
                  <a:gd name="adj2" fmla="val 0"/>
                </a:avLst>
              </a:prstGeom>
              <a:solidFill>
                <a:srgbClr val="01A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ight Triangle 26">
                <a:extLst>
                  <a:ext uri="{FF2B5EF4-FFF2-40B4-BE49-F238E27FC236}">
                    <a16:creationId xmlns:a16="http://schemas.microsoft.com/office/drawing/2014/main" id="{172D76DC-E56C-4728-85DD-AD98B98F8A95}"/>
                  </a:ext>
                </a:extLst>
              </p:cNvPr>
              <p:cNvSpPr/>
              <p:nvPr/>
            </p:nvSpPr>
            <p:spPr>
              <a:xfrm flipH="1" flipV="1">
                <a:off x="347030" y="2214318"/>
                <a:ext cx="93139" cy="93562"/>
              </a:xfrm>
              <a:prstGeom prst="rtTriangle">
                <a:avLst/>
              </a:prstGeom>
              <a:solidFill>
                <a:srgbClr val="013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Rectangle 6"/>
            <p:cNvSpPr/>
            <p:nvPr/>
          </p:nvSpPr>
          <p:spPr>
            <a:xfrm>
              <a:off x="3338211" y="4077597"/>
              <a:ext cx="5373301" cy="646331"/>
            </a:xfrm>
            <a:prstGeom prst="rect">
              <a:avLst/>
            </a:prstGeom>
          </p:spPr>
          <p:txBody>
            <a:bodyPr wrap="square">
              <a:spAutoFit/>
            </a:bodyPr>
            <a:lstStyle/>
            <a:p>
              <a:r>
                <a:rPr lang="en-GB" dirty="0">
                  <a:solidFill>
                    <a:schemeClr val="bg1"/>
                  </a:solidFill>
                </a:rPr>
                <a:t>Bravery is when someone shows mental or moral strength to face danger, fear or tricky times.</a:t>
              </a:r>
            </a:p>
          </p:txBody>
        </p:sp>
      </p:grpSp>
      <p:pic>
        <p:nvPicPr>
          <p:cNvPr id="9" name="Picture 8">
            <a:extLst>
              <a:ext uri="{FF2B5EF4-FFF2-40B4-BE49-F238E27FC236}">
                <a16:creationId xmlns:a16="http://schemas.microsoft.com/office/drawing/2014/main" id="{7438CEE5-672E-4BE8-BDAC-A2CCB07B3A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26081" y="2253343"/>
            <a:ext cx="1881051" cy="3076388"/>
          </a:xfrm>
          <a:prstGeom prst="rect">
            <a:avLst/>
          </a:prstGeom>
        </p:spPr>
      </p:pic>
    </p:spTree>
    <p:extLst>
      <p:ext uri="{BB962C8B-B14F-4D97-AF65-F5344CB8AC3E}">
        <p14:creationId xmlns:p14="http://schemas.microsoft.com/office/powerpoint/2010/main" val="278575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par>
                          <p:cTn id="17" fill="hold">
                            <p:stCondLst>
                              <p:cond delay="1000"/>
                            </p:stCondLst>
                            <p:childTnLst>
                              <p:par>
                                <p:cTn id="18" presetID="32" presetClass="emph" presetSubtype="0" fill="hold" nodeType="afterEffect">
                                  <p:stCondLst>
                                    <p:cond delay="0"/>
                                  </p:stCondLst>
                                  <p:childTnLst>
                                    <p:animRot by="120000">
                                      <p:cBhvr>
                                        <p:cTn id="19" dur="100" fill="hold">
                                          <p:stCondLst>
                                            <p:cond delay="0"/>
                                          </p:stCondLst>
                                        </p:cTn>
                                        <p:tgtEl>
                                          <p:spTgt spid="16"/>
                                        </p:tgtEl>
                                        <p:attrNameLst>
                                          <p:attrName>r</p:attrName>
                                        </p:attrNameLst>
                                      </p:cBhvr>
                                    </p:animRot>
                                    <p:animRot by="-240000">
                                      <p:cBhvr>
                                        <p:cTn id="20" dur="200" fill="hold">
                                          <p:stCondLst>
                                            <p:cond delay="200"/>
                                          </p:stCondLst>
                                        </p:cTn>
                                        <p:tgtEl>
                                          <p:spTgt spid="16"/>
                                        </p:tgtEl>
                                        <p:attrNameLst>
                                          <p:attrName>r</p:attrName>
                                        </p:attrNameLst>
                                      </p:cBhvr>
                                    </p:animRot>
                                    <p:animRot by="240000">
                                      <p:cBhvr>
                                        <p:cTn id="21" dur="200" fill="hold">
                                          <p:stCondLst>
                                            <p:cond delay="400"/>
                                          </p:stCondLst>
                                        </p:cTn>
                                        <p:tgtEl>
                                          <p:spTgt spid="16"/>
                                        </p:tgtEl>
                                        <p:attrNameLst>
                                          <p:attrName>r</p:attrName>
                                        </p:attrNameLst>
                                      </p:cBhvr>
                                    </p:animRot>
                                    <p:animRot by="-240000">
                                      <p:cBhvr>
                                        <p:cTn id="22" dur="200" fill="hold">
                                          <p:stCondLst>
                                            <p:cond delay="600"/>
                                          </p:stCondLst>
                                        </p:cTn>
                                        <p:tgtEl>
                                          <p:spTgt spid="16"/>
                                        </p:tgtEl>
                                        <p:attrNameLst>
                                          <p:attrName>r</p:attrName>
                                        </p:attrNameLst>
                                      </p:cBhvr>
                                    </p:animRot>
                                    <p:animRot by="120000">
                                      <p:cBhvr>
                                        <p:cTn id="23" dur="200" fill="hold">
                                          <p:stCondLst>
                                            <p:cond delay="800"/>
                                          </p:stCondLst>
                                        </p:cTn>
                                        <p:tgtEl>
                                          <p:spTgt spid="16"/>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1600" fill="hold"/>
                                        <p:tgtEl>
                                          <p:spTgt spid="11"/>
                                        </p:tgtEl>
                                        <p:attrNameLst>
                                          <p:attrName>ppt_x</p:attrName>
                                        </p:attrNameLst>
                                      </p:cBhvr>
                                      <p:tavLst>
                                        <p:tav tm="0">
                                          <p:val>
                                            <p:strVal val="#ppt_x"/>
                                          </p:val>
                                        </p:tav>
                                        <p:tav tm="100000">
                                          <p:val>
                                            <p:strVal val="#ppt_x"/>
                                          </p:val>
                                        </p:tav>
                                      </p:tavLst>
                                    </p:anim>
                                    <p:anim calcmode="lin" valueType="num">
                                      <p:cBhvr additive="base">
                                        <p:cTn id="29" dur="1600" fill="hold"/>
                                        <p:tgtEl>
                                          <p:spTgt spid="11"/>
                                        </p:tgtEl>
                                        <p:attrNameLst>
                                          <p:attrName>ppt_y</p:attrName>
                                        </p:attrNameLst>
                                      </p:cBhvr>
                                      <p:tavLst>
                                        <p:tav tm="0">
                                          <p:val>
                                            <p:strVal val="0-#ppt_h/2"/>
                                          </p:val>
                                        </p:tav>
                                        <p:tav tm="100000">
                                          <p:val>
                                            <p:strVal val="#ppt_y"/>
                                          </p:val>
                                        </p:tav>
                                      </p:tavLst>
                                    </p:anim>
                                  </p:childTnLst>
                                </p:cTn>
                              </p:par>
                              <p:par>
                                <p:cTn id="30" presetID="8" presetClass="emph" presetSubtype="0" fill="hold" nodeType="withEffect">
                                  <p:stCondLst>
                                    <p:cond delay="0"/>
                                  </p:stCondLst>
                                  <p:childTnLst>
                                    <p:animRot by="21600000">
                                      <p:cBhvr>
                                        <p:cTn id="31" dur="2000" fill="hold"/>
                                        <p:tgtEl>
                                          <p:spTgt spid="11"/>
                                        </p:tgtEl>
                                        <p:attrNameLst>
                                          <p:attrName>r</p:attrName>
                                        </p:attrNameLst>
                                      </p:cBhvr>
                                    </p:animRot>
                                  </p:childTnLst>
                                </p:cTn>
                              </p:par>
                            </p:childTnLst>
                          </p:cTn>
                        </p:par>
                        <p:par>
                          <p:cTn id="32" fill="hold">
                            <p:stCondLst>
                              <p:cond delay="2000"/>
                            </p:stCondLst>
                            <p:childTnLst>
                              <p:par>
                                <p:cTn id="33" presetID="1" presetClass="exit" presetSubtype="0" fill="hold" nodeType="after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par>
                          <p:cTn id="38" fill="hold">
                            <p:stCondLst>
                              <p:cond delay="2000"/>
                            </p:stCondLst>
                            <p:childTnLst>
                              <p:par>
                                <p:cTn id="39" presetID="22" presetClass="entr" presetSubtype="2"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right)">
                                      <p:cBhvr>
                                        <p:cTn id="41" dur="500"/>
                                        <p:tgtEl>
                                          <p:spTgt spid="6"/>
                                        </p:tgtEl>
                                      </p:cBhvr>
                                    </p:animEffect>
                                  </p:childTnLst>
                                </p:cTn>
                              </p:par>
                            </p:childTnLst>
                          </p:cTn>
                        </p:par>
                        <p:par>
                          <p:cTn id="42" fill="hold">
                            <p:stCondLst>
                              <p:cond delay="25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nodeType="clickEffect">
                                  <p:stCondLst>
                                    <p:cond delay="0"/>
                                  </p:stCondLst>
                                  <p:childTnLst>
                                    <p:anim calcmode="lin" valueType="num">
                                      <p:cBhvr>
                                        <p:cTn id="49" dur="500"/>
                                        <p:tgtEl>
                                          <p:spTgt spid="19"/>
                                        </p:tgtEl>
                                        <p:attrNameLst>
                                          <p:attrName>ppt_w</p:attrName>
                                        </p:attrNameLst>
                                      </p:cBhvr>
                                      <p:tavLst>
                                        <p:tav tm="0">
                                          <p:val>
                                            <p:strVal val="ppt_w"/>
                                          </p:val>
                                        </p:tav>
                                        <p:tav tm="100000">
                                          <p:val>
                                            <p:fltVal val="0"/>
                                          </p:val>
                                        </p:tav>
                                      </p:tavLst>
                                    </p:anim>
                                    <p:anim calcmode="lin" valueType="num">
                                      <p:cBhvr>
                                        <p:cTn id="50" dur="500"/>
                                        <p:tgtEl>
                                          <p:spTgt spid="19"/>
                                        </p:tgtEl>
                                        <p:attrNameLst>
                                          <p:attrName>ppt_h</p:attrName>
                                        </p:attrNameLst>
                                      </p:cBhvr>
                                      <p:tavLst>
                                        <p:tav tm="0">
                                          <p:val>
                                            <p:strVal val="ppt_h"/>
                                          </p:val>
                                        </p:tav>
                                        <p:tav tm="100000">
                                          <p:val>
                                            <p:fltVal val="0"/>
                                          </p:val>
                                        </p:tav>
                                      </p:tavLst>
                                    </p:anim>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53" presetClass="exit" presetSubtype="32" fill="hold" nodeType="withEffect">
                                  <p:stCondLst>
                                    <p:cond delay="0"/>
                                  </p:stCondLst>
                                  <p:childTnLst>
                                    <p:anim calcmode="lin" valueType="num">
                                      <p:cBhvr>
                                        <p:cTn id="54" dur="500"/>
                                        <p:tgtEl>
                                          <p:spTgt spid="16"/>
                                        </p:tgtEl>
                                        <p:attrNameLst>
                                          <p:attrName>ppt_w</p:attrName>
                                        </p:attrNameLst>
                                      </p:cBhvr>
                                      <p:tavLst>
                                        <p:tav tm="0">
                                          <p:val>
                                            <p:strVal val="ppt_w"/>
                                          </p:val>
                                        </p:tav>
                                        <p:tav tm="100000">
                                          <p:val>
                                            <p:fltVal val="0"/>
                                          </p:val>
                                        </p:tav>
                                      </p:tavLst>
                                    </p:anim>
                                    <p:anim calcmode="lin" valueType="num">
                                      <p:cBhvr>
                                        <p:cTn id="55" dur="500"/>
                                        <p:tgtEl>
                                          <p:spTgt spid="16"/>
                                        </p:tgtEl>
                                        <p:attrNameLst>
                                          <p:attrName>ppt_h</p:attrName>
                                        </p:attrNameLst>
                                      </p:cBhvr>
                                      <p:tavLst>
                                        <p:tav tm="0">
                                          <p:val>
                                            <p:strVal val="ppt_h"/>
                                          </p:val>
                                        </p:tav>
                                        <p:tav tm="100000">
                                          <p:val>
                                            <p:fltVal val="0"/>
                                          </p:val>
                                        </p:tav>
                                      </p:tavLst>
                                    </p:anim>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53" presetClass="exit" presetSubtype="32" fill="hold" nodeType="withEffect">
                                  <p:stCondLst>
                                    <p:cond delay="0"/>
                                  </p:stCondLst>
                                  <p:childTnLst>
                                    <p:anim calcmode="lin" valueType="num">
                                      <p:cBhvr>
                                        <p:cTn id="59" dur="500"/>
                                        <p:tgtEl>
                                          <p:spTgt spid="9"/>
                                        </p:tgtEl>
                                        <p:attrNameLst>
                                          <p:attrName>ppt_w</p:attrName>
                                        </p:attrNameLst>
                                      </p:cBhvr>
                                      <p:tavLst>
                                        <p:tav tm="0">
                                          <p:val>
                                            <p:strVal val="ppt_w"/>
                                          </p:val>
                                        </p:tav>
                                        <p:tav tm="100000">
                                          <p:val>
                                            <p:fltVal val="0"/>
                                          </p:val>
                                        </p:tav>
                                      </p:tavLst>
                                    </p:anim>
                                    <p:anim calcmode="lin" valueType="num">
                                      <p:cBhvr>
                                        <p:cTn id="60" dur="500"/>
                                        <p:tgtEl>
                                          <p:spTgt spid="9"/>
                                        </p:tgtEl>
                                        <p:attrNameLst>
                                          <p:attrName>ppt_h</p:attrName>
                                        </p:attrNameLst>
                                      </p:cBhvr>
                                      <p:tavLst>
                                        <p:tav tm="0">
                                          <p:val>
                                            <p:strVal val="ppt_h"/>
                                          </p:val>
                                        </p:tav>
                                        <p:tav tm="100000">
                                          <p:val>
                                            <p:fltVal val="0"/>
                                          </p:val>
                                        </p:tav>
                                      </p:tavLst>
                                    </p:anim>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53" presetClass="exit" presetSubtype="32" fill="hold" nodeType="withEffect">
                                  <p:stCondLst>
                                    <p:cond delay="0"/>
                                  </p:stCondLst>
                                  <p:childTnLst>
                                    <p:anim calcmode="lin" valueType="num">
                                      <p:cBhvr>
                                        <p:cTn id="64" dur="500"/>
                                        <p:tgtEl>
                                          <p:spTgt spid="5"/>
                                        </p:tgtEl>
                                        <p:attrNameLst>
                                          <p:attrName>ppt_w</p:attrName>
                                        </p:attrNameLst>
                                      </p:cBhvr>
                                      <p:tavLst>
                                        <p:tav tm="0">
                                          <p:val>
                                            <p:strVal val="ppt_w"/>
                                          </p:val>
                                        </p:tav>
                                        <p:tav tm="100000">
                                          <p:val>
                                            <p:fltVal val="0"/>
                                          </p:val>
                                        </p:tav>
                                      </p:tavLst>
                                    </p:anim>
                                    <p:anim calcmode="lin" valueType="num">
                                      <p:cBhvr>
                                        <p:cTn id="65" dur="500"/>
                                        <p:tgtEl>
                                          <p:spTgt spid="5"/>
                                        </p:tgtEl>
                                        <p:attrNameLst>
                                          <p:attrName>ppt_h</p:attrName>
                                        </p:attrNameLst>
                                      </p:cBhvr>
                                      <p:tavLst>
                                        <p:tav tm="0">
                                          <p:val>
                                            <p:strVal val="ppt_h"/>
                                          </p:val>
                                        </p:tav>
                                        <p:tav tm="100000">
                                          <p:val>
                                            <p:fltVal val="0"/>
                                          </p:val>
                                        </p:tav>
                                      </p:tavLst>
                                    </p:anim>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childTnLst>
                          </p:cTn>
                        </p:par>
                        <p:par>
                          <p:cTn id="68" fill="hold">
                            <p:stCondLst>
                              <p:cond delay="500"/>
                            </p:stCondLst>
                            <p:childTnLst>
                              <p:par>
                                <p:cTn id="69" presetID="2" presetClass="entr" presetSubtype="4" fill="hold" nodeType="after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ppt_x"/>
                                          </p:val>
                                        </p:tav>
                                        <p:tav tm="100000">
                                          <p:val>
                                            <p:strVal val="#ppt_x"/>
                                          </p:val>
                                        </p:tav>
                                      </p:tavLst>
                                    </p:anim>
                                    <p:anim calcmode="lin" valueType="num">
                                      <p:cBhvr additive="base">
                                        <p:cTn id="76" dur="500" fill="hold"/>
                                        <p:tgtEl>
                                          <p:spTgt spid="2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ppt_x"/>
                                          </p:val>
                                        </p:tav>
                                        <p:tav tm="100000">
                                          <p:val>
                                            <p:strVal val="#ppt_x"/>
                                          </p:val>
                                        </p:tav>
                                      </p:tavLst>
                                    </p:anim>
                                    <p:anim calcmode="lin" valueType="num">
                                      <p:cBhvr additive="base">
                                        <p:cTn id="8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br>
              <a:rPr lang="en-GB" dirty="0">
                <a:solidFill>
                  <a:srgbClr val="4A3682"/>
                </a:solidFill>
              </a:rPr>
            </a:br>
            <a:r>
              <a:rPr lang="en-GB" dirty="0">
                <a:solidFill>
                  <a:srgbClr val="00B0F0"/>
                </a:solidFill>
              </a:rPr>
              <a:t>Finding Your Brave</a:t>
            </a:r>
            <a:br>
              <a:rPr lang="en-GB" dirty="0">
                <a:solidFill>
                  <a:srgbClr val="4A3682"/>
                </a:solidFill>
              </a:rPr>
            </a:br>
            <a:endParaRPr lang="en-GB" dirty="0"/>
          </a:p>
        </p:txBody>
      </p:sp>
      <p:grpSp>
        <p:nvGrpSpPr>
          <p:cNvPr id="13" name="Group 12">
            <a:extLst>
              <a:ext uri="{FF2B5EF4-FFF2-40B4-BE49-F238E27FC236}">
                <a16:creationId xmlns:a16="http://schemas.microsoft.com/office/drawing/2014/main" id="{EB354200-4B33-4C65-99D2-F6739FE805F6}"/>
              </a:ext>
            </a:extLst>
          </p:cNvPr>
          <p:cNvGrpSpPr/>
          <p:nvPr/>
        </p:nvGrpSpPr>
        <p:grpSpPr>
          <a:xfrm>
            <a:off x="2286000" y="2677601"/>
            <a:ext cx="5987988" cy="874966"/>
            <a:chOff x="953138" y="3029358"/>
            <a:chExt cx="3644989" cy="1351053"/>
          </a:xfrm>
        </p:grpSpPr>
        <p:sp>
          <p:nvSpPr>
            <p:cNvPr id="14" name="Rounded Rectangle 31">
              <a:extLst>
                <a:ext uri="{FF2B5EF4-FFF2-40B4-BE49-F238E27FC236}">
                  <a16:creationId xmlns:a16="http://schemas.microsoft.com/office/drawing/2014/main" id="{9F60DB33-7C66-411E-8038-127836E348C6}"/>
                </a:ext>
              </a:extLst>
            </p:cNvPr>
            <p:cNvSpPr/>
            <p:nvPr/>
          </p:nvSpPr>
          <p:spPr bwMode="auto">
            <a:xfrm>
              <a:off x="953138" y="3029358"/>
              <a:ext cx="3644989" cy="1351053"/>
            </a:xfrm>
            <a:prstGeom prst="roundRect">
              <a:avLst>
                <a:gd name="adj" fmla="val 6409"/>
              </a:avLst>
            </a:prstGeom>
            <a:solidFill>
              <a:srgbClr val="009385"/>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5" name="Rectangle 14">
              <a:extLst>
                <a:ext uri="{FF2B5EF4-FFF2-40B4-BE49-F238E27FC236}">
                  <a16:creationId xmlns:a16="http://schemas.microsoft.com/office/drawing/2014/main" id="{F7F40E49-2BF9-4A6D-B72C-EA234383C0AE}"/>
                </a:ext>
              </a:extLst>
            </p:cNvPr>
            <p:cNvSpPr/>
            <p:nvPr/>
          </p:nvSpPr>
          <p:spPr>
            <a:xfrm>
              <a:off x="1016667" y="3170664"/>
              <a:ext cx="3508850" cy="998013"/>
            </a:xfrm>
            <a:prstGeom prst="rect">
              <a:avLst/>
            </a:prstGeom>
          </p:spPr>
          <p:txBody>
            <a:bodyPr wrap="square">
              <a:spAutoFit/>
            </a:bodyPr>
            <a:lstStyle/>
            <a:p>
              <a:r>
                <a:rPr lang="en-GB" dirty="0">
                  <a:solidFill>
                    <a:schemeClr val="bg1"/>
                  </a:solidFill>
                </a:rPr>
                <a:t>Being brave during tough times doesn’t mean holding it all in, not crying or pretending you are OK. </a:t>
              </a:r>
            </a:p>
          </p:txBody>
        </p:sp>
      </p:grpSp>
      <p:grpSp>
        <p:nvGrpSpPr>
          <p:cNvPr id="17" name="Group 16">
            <a:extLst>
              <a:ext uri="{FF2B5EF4-FFF2-40B4-BE49-F238E27FC236}">
                <a16:creationId xmlns:a16="http://schemas.microsoft.com/office/drawing/2014/main" id="{02E3A96D-AB6C-47B2-B4A9-ADEE1FE6A273}"/>
              </a:ext>
            </a:extLst>
          </p:cNvPr>
          <p:cNvGrpSpPr/>
          <p:nvPr/>
        </p:nvGrpSpPr>
        <p:grpSpPr>
          <a:xfrm>
            <a:off x="755651" y="4305307"/>
            <a:ext cx="5842857" cy="1613581"/>
            <a:chOff x="-643425" y="3219639"/>
            <a:chExt cx="3824155" cy="1897901"/>
          </a:xfrm>
        </p:grpSpPr>
        <p:sp>
          <p:nvSpPr>
            <p:cNvPr id="18" name="Rounded Rectangle 31">
              <a:extLst>
                <a:ext uri="{FF2B5EF4-FFF2-40B4-BE49-F238E27FC236}">
                  <a16:creationId xmlns:a16="http://schemas.microsoft.com/office/drawing/2014/main" id="{FD7AC304-500D-4E36-840A-77D759930BE7}"/>
                </a:ext>
              </a:extLst>
            </p:cNvPr>
            <p:cNvSpPr/>
            <p:nvPr/>
          </p:nvSpPr>
          <p:spPr bwMode="auto">
            <a:xfrm>
              <a:off x="-643425" y="3378175"/>
              <a:ext cx="3824155" cy="1739365"/>
            </a:xfrm>
            <a:prstGeom prst="roundRect">
              <a:avLst>
                <a:gd name="adj" fmla="val 6409"/>
              </a:avLst>
            </a:prstGeom>
            <a:solidFill>
              <a:srgbClr val="7868AC"/>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9" name="Rectangle 18">
              <a:extLst>
                <a:ext uri="{FF2B5EF4-FFF2-40B4-BE49-F238E27FC236}">
                  <a16:creationId xmlns:a16="http://schemas.microsoft.com/office/drawing/2014/main" id="{D1089FCE-4873-487C-9C9C-F3B6492987D1}"/>
                </a:ext>
              </a:extLst>
            </p:cNvPr>
            <p:cNvSpPr/>
            <p:nvPr/>
          </p:nvSpPr>
          <p:spPr>
            <a:xfrm>
              <a:off x="-551791" y="3219639"/>
              <a:ext cx="3389704" cy="1737640"/>
            </a:xfrm>
            <a:prstGeom prst="rect">
              <a:avLst/>
            </a:prstGeom>
          </p:spPr>
          <p:txBody>
            <a:bodyPr wrap="square">
              <a:spAutoFit/>
            </a:bodyPr>
            <a:lstStyle/>
            <a:p>
              <a:pPr marL="177800"/>
              <a:endParaRPr lang="en-GB" dirty="0"/>
            </a:p>
            <a:p>
              <a:pPr marL="177800"/>
              <a:r>
                <a:rPr lang="en-GB" dirty="0">
                  <a:solidFill>
                    <a:schemeClr val="bg1"/>
                  </a:solidFill>
                </a:rPr>
                <a:t>It means talking to an adult you trust about how you are really feeling, sharing any worries you have and asking for help. This is one of the bravest things you can do.</a:t>
              </a:r>
            </a:p>
          </p:txBody>
        </p:sp>
      </p:grpSp>
      <p:grpSp>
        <p:nvGrpSpPr>
          <p:cNvPr id="25" name="Group 24">
            <a:extLst>
              <a:ext uri="{FF2B5EF4-FFF2-40B4-BE49-F238E27FC236}">
                <a16:creationId xmlns:a16="http://schemas.microsoft.com/office/drawing/2014/main" id="{82A305D8-5802-41C5-BB30-A4B68AD16F74}"/>
              </a:ext>
            </a:extLst>
          </p:cNvPr>
          <p:cNvGrpSpPr/>
          <p:nvPr/>
        </p:nvGrpSpPr>
        <p:grpSpPr>
          <a:xfrm>
            <a:off x="743296" y="2387558"/>
            <a:ext cx="1666274" cy="1668163"/>
            <a:chOff x="4478982" y="321276"/>
            <a:chExt cx="1666274" cy="1668163"/>
          </a:xfrm>
        </p:grpSpPr>
        <p:pic>
          <p:nvPicPr>
            <p:cNvPr id="23" name="Picture 22">
              <a:extLst>
                <a:ext uri="{FF2B5EF4-FFF2-40B4-BE49-F238E27FC236}">
                  <a16:creationId xmlns:a16="http://schemas.microsoft.com/office/drawing/2014/main" id="{5495066F-F696-4DA7-AFB8-4B334550D8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9128"/>
            <a:stretch/>
          </p:blipFill>
          <p:spPr>
            <a:xfrm>
              <a:off x="4478982" y="321277"/>
              <a:ext cx="1666274" cy="1668162"/>
            </a:xfrm>
            <a:prstGeom prst="ellipse">
              <a:avLst/>
            </a:prstGeom>
            <a:solidFill>
              <a:schemeClr val="bg1"/>
            </a:solidFill>
            <a:ln w="28575">
              <a:solidFill>
                <a:srgbClr val="009385"/>
              </a:solidFill>
            </a:ln>
          </p:spPr>
        </p:pic>
        <p:pic>
          <p:nvPicPr>
            <p:cNvPr id="24" name="Picture 23">
              <a:extLst>
                <a:ext uri="{FF2B5EF4-FFF2-40B4-BE49-F238E27FC236}">
                  <a16:creationId xmlns:a16="http://schemas.microsoft.com/office/drawing/2014/main" id="{2AA58CB0-6DE0-408E-B6D7-1D3ED00DE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6086"/>
            <a:stretch/>
          </p:blipFill>
          <p:spPr>
            <a:xfrm>
              <a:off x="4478982" y="321276"/>
              <a:ext cx="1666274" cy="1112108"/>
            </a:xfrm>
            <a:prstGeom prst="rect">
              <a:avLst/>
            </a:prstGeom>
          </p:spPr>
        </p:pic>
      </p:grpSp>
      <p:pic>
        <p:nvPicPr>
          <p:cNvPr id="27" name="Picture 26">
            <a:extLst>
              <a:ext uri="{FF2B5EF4-FFF2-40B4-BE49-F238E27FC236}">
                <a16:creationId xmlns:a16="http://schemas.microsoft.com/office/drawing/2014/main" id="{A2FDA742-3216-4AB9-A979-122D32C9CE58}"/>
              </a:ext>
            </a:extLst>
          </p:cNvPr>
          <p:cNvPicPr>
            <a:picLocks noChangeAspect="1"/>
          </p:cNvPicPr>
          <p:nvPr/>
        </p:nvPicPr>
        <p:blipFill rotWithShape="1">
          <a:blip r:embed="rId4"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11841" t="-9188" r="3225" b="9188"/>
          <a:stretch/>
        </p:blipFill>
        <p:spPr>
          <a:xfrm>
            <a:off x="1680519" y="3135140"/>
            <a:ext cx="185352" cy="298146"/>
          </a:xfrm>
          <a:prstGeom prst="triangle">
            <a:avLst/>
          </a:prstGeom>
        </p:spPr>
      </p:pic>
      <p:grpSp>
        <p:nvGrpSpPr>
          <p:cNvPr id="28" name="Group 27">
            <a:extLst>
              <a:ext uri="{FF2B5EF4-FFF2-40B4-BE49-F238E27FC236}">
                <a16:creationId xmlns:a16="http://schemas.microsoft.com/office/drawing/2014/main" id="{31C5495B-F0B0-4DFA-96BD-2F62E06B16F0}"/>
              </a:ext>
            </a:extLst>
          </p:cNvPr>
          <p:cNvGrpSpPr/>
          <p:nvPr/>
        </p:nvGrpSpPr>
        <p:grpSpPr>
          <a:xfrm>
            <a:off x="347030" y="1594025"/>
            <a:ext cx="6066127" cy="713855"/>
            <a:chOff x="347030" y="1594025"/>
            <a:chExt cx="4521535" cy="713855"/>
          </a:xfrm>
        </p:grpSpPr>
        <p:sp>
          <p:nvSpPr>
            <p:cNvPr id="29" name="Rectangle: Top Corners Rounded 28">
              <a:extLst>
                <a:ext uri="{FF2B5EF4-FFF2-40B4-BE49-F238E27FC236}">
                  <a16:creationId xmlns:a16="http://schemas.microsoft.com/office/drawing/2014/main" id="{E7995AA7-F04F-46DC-8B4B-2492FF7781F9}"/>
                </a:ext>
              </a:extLst>
            </p:cNvPr>
            <p:cNvSpPr/>
            <p:nvPr/>
          </p:nvSpPr>
          <p:spPr>
            <a:xfrm rot="5400000">
              <a:off x="2299075" y="-357629"/>
              <a:ext cx="617835" cy="4521144"/>
            </a:xfrm>
            <a:prstGeom prst="round2SameRect">
              <a:avLst>
                <a:gd name="adj1" fmla="val 44445"/>
                <a:gd name="adj2" fmla="val 0"/>
              </a:avLst>
            </a:prstGeom>
            <a:solidFill>
              <a:srgbClr val="01A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ight Triangle 29">
              <a:extLst>
                <a:ext uri="{FF2B5EF4-FFF2-40B4-BE49-F238E27FC236}">
                  <a16:creationId xmlns:a16="http://schemas.microsoft.com/office/drawing/2014/main" id="{A264340A-2439-4FB5-B34B-6D787B069524}"/>
                </a:ext>
              </a:extLst>
            </p:cNvPr>
            <p:cNvSpPr/>
            <p:nvPr/>
          </p:nvSpPr>
          <p:spPr>
            <a:xfrm flipH="1" flipV="1">
              <a:off x="347030" y="2214318"/>
              <a:ext cx="93139" cy="93562"/>
            </a:xfrm>
            <a:prstGeom prst="rtTriangle">
              <a:avLst/>
            </a:prstGeom>
            <a:solidFill>
              <a:srgbClr val="013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Content Placeholder 15">
            <a:extLst>
              <a:ext uri="{FF2B5EF4-FFF2-40B4-BE49-F238E27FC236}">
                <a16:creationId xmlns:a16="http://schemas.microsoft.com/office/drawing/2014/main" id="{B6BD3A8A-5F04-40BD-AB42-1B1A175FA7BB}"/>
              </a:ext>
            </a:extLst>
          </p:cNvPr>
          <p:cNvSpPr txBox="1">
            <a:spLocks/>
          </p:cNvSpPr>
          <p:nvPr/>
        </p:nvSpPr>
        <p:spPr>
          <a:xfrm>
            <a:off x="473075" y="1517534"/>
            <a:ext cx="7164841" cy="102822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We can all try to ‘find our brave’ during tricky times.</a:t>
            </a:r>
          </a:p>
        </p:txBody>
      </p:sp>
      <p:pic>
        <p:nvPicPr>
          <p:cNvPr id="34" name="Picture 33">
            <a:extLst>
              <a:ext uri="{FF2B5EF4-FFF2-40B4-BE49-F238E27FC236}">
                <a16:creationId xmlns:a16="http://schemas.microsoft.com/office/drawing/2014/main" id="{9CC24AEC-616E-46C2-BBC0-C12506749015}"/>
              </a:ext>
            </a:extLst>
          </p:cNvPr>
          <p:cNvPicPr>
            <a:picLocks noChangeAspect="1"/>
          </p:cNvPicPr>
          <p:nvPr/>
        </p:nvPicPr>
        <p:blipFill rotWithShape="1">
          <a:blip r:embed="rId4"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11841" t="-9188" r="3225" b="9188"/>
          <a:stretch/>
        </p:blipFill>
        <p:spPr>
          <a:xfrm>
            <a:off x="1696993" y="3126900"/>
            <a:ext cx="185352" cy="298146"/>
          </a:xfrm>
          <a:prstGeom prst="triangle">
            <a:avLst/>
          </a:prstGeom>
        </p:spPr>
      </p:pic>
      <p:pic>
        <p:nvPicPr>
          <p:cNvPr id="35" name="Picture 34">
            <a:extLst>
              <a:ext uri="{FF2B5EF4-FFF2-40B4-BE49-F238E27FC236}">
                <a16:creationId xmlns:a16="http://schemas.microsoft.com/office/drawing/2014/main" id="{CFDE8B9C-3A85-4BC1-A8EB-E04FA24E7B41}"/>
              </a:ext>
            </a:extLst>
          </p:cNvPr>
          <p:cNvPicPr>
            <a:picLocks noChangeAspect="1"/>
          </p:cNvPicPr>
          <p:nvPr/>
        </p:nvPicPr>
        <p:blipFill rotWithShape="1">
          <a:blip r:embed="rId4"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11841" t="-9188" r="3225" b="9188"/>
          <a:stretch/>
        </p:blipFill>
        <p:spPr>
          <a:xfrm>
            <a:off x="1696992" y="3139256"/>
            <a:ext cx="185352" cy="298146"/>
          </a:xfrm>
          <a:prstGeom prst="triangle">
            <a:avLst/>
          </a:prstGeom>
        </p:spPr>
      </p:pic>
      <p:grpSp>
        <p:nvGrpSpPr>
          <p:cNvPr id="41" name="Group 40">
            <a:extLst>
              <a:ext uri="{FF2B5EF4-FFF2-40B4-BE49-F238E27FC236}">
                <a16:creationId xmlns:a16="http://schemas.microsoft.com/office/drawing/2014/main" id="{484A4539-5938-4A86-90E1-0C9A6B7EE18D}"/>
              </a:ext>
            </a:extLst>
          </p:cNvPr>
          <p:cNvGrpSpPr/>
          <p:nvPr/>
        </p:nvGrpSpPr>
        <p:grpSpPr>
          <a:xfrm>
            <a:off x="6120717" y="3583803"/>
            <a:ext cx="2267633" cy="2879725"/>
            <a:chOff x="6120717" y="3583803"/>
            <a:chExt cx="2267633" cy="2879725"/>
          </a:xfrm>
        </p:grpSpPr>
        <p:sp>
          <p:nvSpPr>
            <p:cNvPr id="39" name="Oval 38">
              <a:extLst>
                <a:ext uri="{FF2B5EF4-FFF2-40B4-BE49-F238E27FC236}">
                  <a16:creationId xmlns:a16="http://schemas.microsoft.com/office/drawing/2014/main" id="{EE064180-C6D3-4070-A421-DFF1D45B7CC4}"/>
                </a:ext>
              </a:extLst>
            </p:cNvPr>
            <p:cNvSpPr/>
            <p:nvPr/>
          </p:nvSpPr>
          <p:spPr>
            <a:xfrm>
              <a:off x="6120717" y="4350522"/>
              <a:ext cx="1742303" cy="1742303"/>
            </a:xfrm>
            <a:prstGeom prst="ellipse">
              <a:avLst/>
            </a:prstGeom>
            <a:solidFill>
              <a:schemeClr val="bg1"/>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D114AB9E-BF86-4F13-B8D8-18EB1AF9A70D}"/>
                </a:ext>
              </a:extLst>
            </p:cNvPr>
            <p:cNvPicPr>
              <a:picLocks noChangeAspect="1"/>
            </p:cNvPicPr>
            <p:nvPr/>
          </p:nvPicPr>
          <p:blipFill>
            <a:blip r:embed="rId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6440809" y="3583803"/>
              <a:ext cx="1947541" cy="2879725"/>
            </a:xfrm>
            <a:prstGeom prst="rect">
              <a:avLst/>
            </a:prstGeom>
          </p:spPr>
        </p:pic>
      </p:grpSp>
      <p:grpSp>
        <p:nvGrpSpPr>
          <p:cNvPr id="40" name="Group 39">
            <a:extLst>
              <a:ext uri="{FF2B5EF4-FFF2-40B4-BE49-F238E27FC236}">
                <a16:creationId xmlns:a16="http://schemas.microsoft.com/office/drawing/2014/main" id="{BF185148-CAC0-4A8C-8092-2BD00CA1A3D1}"/>
              </a:ext>
            </a:extLst>
          </p:cNvPr>
          <p:cNvGrpSpPr/>
          <p:nvPr/>
        </p:nvGrpSpPr>
        <p:grpSpPr>
          <a:xfrm>
            <a:off x="6090416" y="3584401"/>
            <a:ext cx="2375426" cy="2866770"/>
            <a:chOff x="6102773" y="3584400"/>
            <a:chExt cx="2375426" cy="2866770"/>
          </a:xfrm>
        </p:grpSpPr>
        <p:sp>
          <p:nvSpPr>
            <p:cNvPr id="36" name="Oval 35">
              <a:extLst>
                <a:ext uri="{FF2B5EF4-FFF2-40B4-BE49-F238E27FC236}">
                  <a16:creationId xmlns:a16="http://schemas.microsoft.com/office/drawing/2014/main" id="{E5990127-634D-4C38-97E7-C9ECC8FDE1C2}"/>
                </a:ext>
              </a:extLst>
            </p:cNvPr>
            <p:cNvSpPr/>
            <p:nvPr/>
          </p:nvSpPr>
          <p:spPr>
            <a:xfrm>
              <a:off x="6104241" y="4350522"/>
              <a:ext cx="1742303" cy="1742303"/>
            </a:xfrm>
            <a:prstGeom prst="ellipse">
              <a:avLst/>
            </a:prstGeom>
            <a:solidFill>
              <a:schemeClr val="bg1"/>
            </a:solid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8" name="Group 37">
              <a:extLst>
                <a:ext uri="{FF2B5EF4-FFF2-40B4-BE49-F238E27FC236}">
                  <a16:creationId xmlns:a16="http://schemas.microsoft.com/office/drawing/2014/main" id="{238A463E-01CD-4736-A37D-59217A795546}"/>
                </a:ext>
              </a:extLst>
            </p:cNvPr>
            <p:cNvGrpSpPr/>
            <p:nvPr/>
          </p:nvGrpSpPr>
          <p:grpSpPr>
            <a:xfrm>
              <a:off x="6102773" y="3584400"/>
              <a:ext cx="2375426" cy="2866770"/>
              <a:chOff x="6069055" y="3584403"/>
              <a:chExt cx="2375426" cy="2866770"/>
            </a:xfrm>
          </p:grpSpPr>
          <p:sp>
            <p:nvSpPr>
              <p:cNvPr id="37" name="Oval 36">
                <a:extLst>
                  <a:ext uri="{FF2B5EF4-FFF2-40B4-BE49-F238E27FC236}">
                    <a16:creationId xmlns:a16="http://schemas.microsoft.com/office/drawing/2014/main" id="{8E22C767-C3A1-4FF7-908B-524889F993D9}"/>
                  </a:ext>
                </a:extLst>
              </p:cNvPr>
              <p:cNvSpPr/>
              <p:nvPr/>
            </p:nvSpPr>
            <p:spPr>
              <a:xfrm>
                <a:off x="6425514" y="5907475"/>
                <a:ext cx="1962836" cy="543698"/>
              </a:xfrm>
              <a:prstGeom prst="ellipse">
                <a:avLst/>
              </a:prstGeom>
              <a:solidFill>
                <a:schemeClr val="bg1">
                  <a:lumMod val="7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276E9994-4EEF-404A-B2A9-725F402152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9055" y="3584403"/>
                <a:ext cx="2375426" cy="2539314"/>
              </a:xfrm>
              <a:prstGeom prst="rect">
                <a:avLst/>
              </a:prstGeom>
            </p:spPr>
          </p:pic>
        </p:grpSp>
      </p:grpSp>
    </p:spTree>
    <p:extLst>
      <p:ext uri="{BB962C8B-B14F-4D97-AF65-F5344CB8AC3E}">
        <p14:creationId xmlns:p14="http://schemas.microsoft.com/office/powerpoint/2010/main" val="4460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par>
                          <p:cTn id="13" fill="hold">
                            <p:stCondLst>
                              <p:cond delay="0"/>
                            </p:stCondLst>
                            <p:childTnLst>
                              <p:par>
                                <p:cTn id="14" presetID="42" presetClass="path" presetSubtype="0" accel="50000" decel="50000" fill="hold" nodeType="afterEffect">
                                  <p:stCondLst>
                                    <p:cond delay="0"/>
                                  </p:stCondLst>
                                  <p:childTnLst>
                                    <p:animMotion origin="layout" path="M -3.61111E-6 4.81481E-6 L -3.61111E-6 0.07592 " pathEditMode="relative" rAng="0" ptsTypes="AA">
                                      <p:cBhvr>
                                        <p:cTn id="15" dur="2000" fill="hold"/>
                                        <p:tgtEl>
                                          <p:spTgt spid="27"/>
                                        </p:tgtEl>
                                        <p:attrNameLst>
                                          <p:attrName>ppt_x</p:attrName>
                                          <p:attrName>ppt_y</p:attrName>
                                        </p:attrNameLst>
                                      </p:cBhvr>
                                      <p:rCtr x="0" y="3796"/>
                                    </p:animMotion>
                                  </p:childTnLst>
                                  <p:subTnLst>
                                    <p:set>
                                      <p:cBhvr override="childStyle">
                                        <p:cTn dur="1" fill="hold" display="0" masterRel="sameClick" afterEffect="1">
                                          <p:stCondLst>
                                            <p:cond evt="end" delay="0">
                                              <p:tn val="14"/>
                                            </p:cond>
                                          </p:stCondLst>
                                        </p:cTn>
                                        <p:tgtEl>
                                          <p:spTgt spid="27"/>
                                        </p:tgtEl>
                                        <p:attrNameLst>
                                          <p:attrName>style.visibility</p:attrName>
                                        </p:attrNameLst>
                                      </p:cBhvr>
                                      <p:to>
                                        <p:strVal val="hidden"/>
                                      </p:to>
                                    </p:set>
                                  </p:sub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par>
                          <p:cTn id="19" fill="hold">
                            <p:stCondLst>
                              <p:cond delay="2000"/>
                            </p:stCondLst>
                            <p:childTnLst>
                              <p:par>
                                <p:cTn id="20" presetID="42" presetClass="path" presetSubtype="0" accel="50000" decel="50000" fill="hold" nodeType="afterEffect">
                                  <p:stCondLst>
                                    <p:cond delay="0"/>
                                  </p:stCondLst>
                                  <p:childTnLst>
                                    <p:animMotion origin="layout" path="M 2.77778E-7 2.22222E-6 L 2.77778E-7 0.07592 " pathEditMode="relative" rAng="0" ptsTypes="AA">
                                      <p:cBhvr>
                                        <p:cTn id="21" dur="2000" fill="hold"/>
                                        <p:tgtEl>
                                          <p:spTgt spid="34"/>
                                        </p:tgtEl>
                                        <p:attrNameLst>
                                          <p:attrName>ppt_x</p:attrName>
                                          <p:attrName>ppt_y</p:attrName>
                                        </p:attrNameLst>
                                      </p:cBhvr>
                                      <p:rCtr x="0" y="3796"/>
                                    </p:animMotion>
                                  </p:childTnLst>
                                  <p:subTnLst>
                                    <p:set>
                                      <p:cBhvr override="childStyle">
                                        <p:cTn dur="1" fill="hold" display="0" masterRel="sameClick" afterEffect="1">
                                          <p:stCondLst>
                                            <p:cond evt="end" delay="0">
                                              <p:tn val="20"/>
                                            </p:cond>
                                          </p:stCondLst>
                                        </p:cTn>
                                        <p:tgtEl>
                                          <p:spTgt spid="34"/>
                                        </p:tgtEl>
                                        <p:attrNameLst>
                                          <p:attrName>style.visibility</p:attrName>
                                        </p:attrNameLst>
                                      </p:cBhvr>
                                      <p:to>
                                        <p:strVal val="hidden"/>
                                      </p:to>
                                    </p:set>
                                  </p:subTnLst>
                                </p:cTn>
                              </p:par>
                            </p:childTnLst>
                          </p:cTn>
                        </p:par>
                        <p:par>
                          <p:cTn id="22" fill="hold">
                            <p:stCondLst>
                              <p:cond delay="4000"/>
                            </p:stCondLst>
                            <p:childTnLst>
                              <p:par>
                                <p:cTn id="23" presetID="1"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par>
                          <p:cTn id="25" fill="hold">
                            <p:stCondLst>
                              <p:cond delay="4000"/>
                            </p:stCondLst>
                            <p:childTnLst>
                              <p:par>
                                <p:cTn id="26" presetID="42" presetClass="path" presetSubtype="0" accel="50000" decel="50000" fill="hold" nodeType="afterEffect">
                                  <p:stCondLst>
                                    <p:cond delay="0"/>
                                  </p:stCondLst>
                                  <p:childTnLst>
                                    <p:animMotion origin="layout" path="M 2.77778E-7 1.85185E-6 L 2.77778E-7 0.07592 " pathEditMode="relative" rAng="0" ptsTypes="AA">
                                      <p:cBhvr>
                                        <p:cTn id="27" dur="2000" fill="hold"/>
                                        <p:tgtEl>
                                          <p:spTgt spid="35"/>
                                        </p:tgtEl>
                                        <p:attrNameLst>
                                          <p:attrName>ppt_x</p:attrName>
                                          <p:attrName>ppt_y</p:attrName>
                                        </p:attrNameLst>
                                      </p:cBhvr>
                                      <p:rCtr x="0" y="3796"/>
                                    </p:animMotion>
                                  </p:childTnLst>
                                  <p:subTnLst>
                                    <p:set>
                                      <p:cBhvr override="childStyle">
                                        <p:cTn dur="1" fill="hold" display="0" masterRel="sameClick" afterEffect="1">
                                          <p:stCondLst>
                                            <p:cond evt="end" delay="0">
                                              <p:tn val="26"/>
                                            </p:cond>
                                          </p:stCondLst>
                                        </p:cTn>
                                        <p:tgtEl>
                                          <p:spTgt spid="35"/>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2" presetClass="entr" presetSubtype="2"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left)">
                                      <p:cBhvr>
                                        <p:cTn id="33" dur="500"/>
                                        <p:tgtEl>
                                          <p:spTgt spid="17"/>
                                        </p:tgtEl>
                                      </p:cBhvr>
                                    </p:animEffect>
                                  </p:childTnLst>
                                </p:cTn>
                              </p:par>
                              <p:par>
                                <p:cTn id="34" presetID="10" presetClass="entr" presetSubtype="0" fill="hold" nodeType="withEffect">
                                  <p:stCondLst>
                                    <p:cond delay="30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4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br>
              <a:rPr lang="en-GB" dirty="0">
                <a:solidFill>
                  <a:srgbClr val="4A3682"/>
                </a:solidFill>
              </a:rPr>
            </a:br>
            <a:r>
              <a:rPr lang="en-GB" dirty="0">
                <a:solidFill>
                  <a:srgbClr val="00B0F0"/>
                </a:solidFill>
              </a:rPr>
              <a:t>Finding Your Brave</a:t>
            </a:r>
            <a:br>
              <a:rPr lang="en-GB" dirty="0">
                <a:solidFill>
                  <a:srgbClr val="4A3682"/>
                </a:solidFill>
              </a:rPr>
            </a:br>
            <a:endParaRPr lang="en-GB" dirty="0"/>
          </a:p>
        </p:txBody>
      </p:sp>
      <p:grpSp>
        <p:nvGrpSpPr>
          <p:cNvPr id="13" name="Group 12">
            <a:extLst>
              <a:ext uri="{FF2B5EF4-FFF2-40B4-BE49-F238E27FC236}">
                <a16:creationId xmlns:a16="http://schemas.microsoft.com/office/drawing/2014/main" id="{EB354200-4B33-4C65-99D2-F6739FE805F6}"/>
              </a:ext>
            </a:extLst>
          </p:cNvPr>
          <p:cNvGrpSpPr/>
          <p:nvPr/>
        </p:nvGrpSpPr>
        <p:grpSpPr>
          <a:xfrm>
            <a:off x="755650" y="2554034"/>
            <a:ext cx="6089993" cy="874966"/>
            <a:chOff x="953138" y="3029358"/>
            <a:chExt cx="3644989" cy="1351053"/>
          </a:xfrm>
        </p:grpSpPr>
        <p:sp>
          <p:nvSpPr>
            <p:cNvPr id="14" name="Rounded Rectangle 31">
              <a:extLst>
                <a:ext uri="{FF2B5EF4-FFF2-40B4-BE49-F238E27FC236}">
                  <a16:creationId xmlns:a16="http://schemas.microsoft.com/office/drawing/2014/main" id="{9F60DB33-7C66-411E-8038-127836E348C6}"/>
                </a:ext>
              </a:extLst>
            </p:cNvPr>
            <p:cNvSpPr/>
            <p:nvPr/>
          </p:nvSpPr>
          <p:spPr bwMode="auto">
            <a:xfrm>
              <a:off x="953138" y="3029358"/>
              <a:ext cx="3644989" cy="1351053"/>
            </a:xfrm>
            <a:prstGeom prst="roundRect">
              <a:avLst>
                <a:gd name="adj" fmla="val 6409"/>
              </a:avLst>
            </a:prstGeom>
            <a:solidFill>
              <a:srgbClr val="F08114"/>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5" name="Rectangle 14">
              <a:extLst>
                <a:ext uri="{FF2B5EF4-FFF2-40B4-BE49-F238E27FC236}">
                  <a16:creationId xmlns:a16="http://schemas.microsoft.com/office/drawing/2014/main" id="{F7F40E49-2BF9-4A6D-B72C-EA234383C0AE}"/>
                </a:ext>
              </a:extLst>
            </p:cNvPr>
            <p:cNvSpPr/>
            <p:nvPr/>
          </p:nvSpPr>
          <p:spPr>
            <a:xfrm>
              <a:off x="1016667" y="3170665"/>
              <a:ext cx="3508850" cy="998013"/>
            </a:xfrm>
            <a:prstGeom prst="rect">
              <a:avLst/>
            </a:prstGeom>
          </p:spPr>
          <p:txBody>
            <a:bodyPr wrap="square">
              <a:spAutoFit/>
            </a:bodyPr>
            <a:lstStyle/>
            <a:p>
              <a:r>
                <a:rPr lang="en-GB" dirty="0">
                  <a:solidFill>
                    <a:schemeClr val="bg1"/>
                  </a:solidFill>
                </a:rPr>
                <a:t>Being brave can also mean saying ‘no’ to something that isn’t good for our physical or mental health.</a:t>
              </a:r>
            </a:p>
          </p:txBody>
        </p:sp>
      </p:grpSp>
      <p:grpSp>
        <p:nvGrpSpPr>
          <p:cNvPr id="17" name="Group 16">
            <a:extLst>
              <a:ext uri="{FF2B5EF4-FFF2-40B4-BE49-F238E27FC236}">
                <a16:creationId xmlns:a16="http://schemas.microsoft.com/office/drawing/2014/main" id="{02E3A96D-AB6C-47B2-B4A9-ADEE1FE6A273}"/>
              </a:ext>
            </a:extLst>
          </p:cNvPr>
          <p:cNvGrpSpPr/>
          <p:nvPr/>
        </p:nvGrpSpPr>
        <p:grpSpPr>
          <a:xfrm>
            <a:off x="2879124" y="4675817"/>
            <a:ext cx="5509226" cy="1244014"/>
            <a:chOff x="-643425" y="3378176"/>
            <a:chExt cx="3824155" cy="1463214"/>
          </a:xfrm>
          <a:solidFill>
            <a:srgbClr val="E5007E"/>
          </a:solidFill>
        </p:grpSpPr>
        <p:sp>
          <p:nvSpPr>
            <p:cNvPr id="18" name="Rounded Rectangle 31">
              <a:extLst>
                <a:ext uri="{FF2B5EF4-FFF2-40B4-BE49-F238E27FC236}">
                  <a16:creationId xmlns:a16="http://schemas.microsoft.com/office/drawing/2014/main" id="{FD7AC304-500D-4E36-840A-77D759930BE7}"/>
                </a:ext>
              </a:extLst>
            </p:cNvPr>
            <p:cNvSpPr/>
            <p:nvPr/>
          </p:nvSpPr>
          <p:spPr bwMode="auto">
            <a:xfrm>
              <a:off x="-643425" y="3378176"/>
              <a:ext cx="3824155" cy="1463214"/>
            </a:xfrm>
            <a:prstGeom prst="roundRect">
              <a:avLst>
                <a:gd name="adj" fmla="val 6409"/>
              </a:avLst>
            </a:prstGeom>
            <a:grp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9" name="Rectangle 18">
              <a:extLst>
                <a:ext uri="{FF2B5EF4-FFF2-40B4-BE49-F238E27FC236}">
                  <a16:creationId xmlns:a16="http://schemas.microsoft.com/office/drawing/2014/main" id="{D1089FCE-4873-487C-9C9C-F3B6492987D1}"/>
                </a:ext>
              </a:extLst>
            </p:cNvPr>
            <p:cNvSpPr/>
            <p:nvPr/>
          </p:nvSpPr>
          <p:spPr>
            <a:xfrm>
              <a:off x="-448865" y="3568456"/>
              <a:ext cx="3389704" cy="1086024"/>
            </a:xfrm>
            <a:prstGeom prst="rect">
              <a:avLst/>
            </a:prstGeom>
            <a:noFill/>
          </p:spPr>
          <p:txBody>
            <a:bodyPr wrap="square">
              <a:spAutoFit/>
            </a:bodyPr>
            <a:lstStyle/>
            <a:p>
              <a:pPr marL="177800"/>
              <a:r>
                <a:rPr lang="en-GB" dirty="0">
                  <a:solidFill>
                    <a:schemeClr val="bg1"/>
                  </a:solidFill>
                </a:rPr>
                <a:t>Being brave can also mean you have a go at something new. This could be joining a new sports club or learning a new skill. </a:t>
              </a:r>
            </a:p>
          </p:txBody>
        </p:sp>
      </p:grpSp>
      <p:grpSp>
        <p:nvGrpSpPr>
          <p:cNvPr id="28" name="Group 27">
            <a:extLst>
              <a:ext uri="{FF2B5EF4-FFF2-40B4-BE49-F238E27FC236}">
                <a16:creationId xmlns:a16="http://schemas.microsoft.com/office/drawing/2014/main" id="{31C5495B-F0B0-4DFA-96BD-2F62E06B16F0}"/>
              </a:ext>
            </a:extLst>
          </p:cNvPr>
          <p:cNvGrpSpPr/>
          <p:nvPr/>
        </p:nvGrpSpPr>
        <p:grpSpPr>
          <a:xfrm>
            <a:off x="347030" y="1594025"/>
            <a:ext cx="6066127" cy="713855"/>
            <a:chOff x="347030" y="1594025"/>
            <a:chExt cx="4521535" cy="713855"/>
          </a:xfrm>
        </p:grpSpPr>
        <p:sp>
          <p:nvSpPr>
            <p:cNvPr id="29" name="Rectangle: Top Corners Rounded 28">
              <a:extLst>
                <a:ext uri="{FF2B5EF4-FFF2-40B4-BE49-F238E27FC236}">
                  <a16:creationId xmlns:a16="http://schemas.microsoft.com/office/drawing/2014/main" id="{E7995AA7-F04F-46DC-8B4B-2492FF7781F9}"/>
                </a:ext>
              </a:extLst>
            </p:cNvPr>
            <p:cNvSpPr/>
            <p:nvPr/>
          </p:nvSpPr>
          <p:spPr>
            <a:xfrm rot="5400000">
              <a:off x="2299075" y="-357629"/>
              <a:ext cx="617835" cy="4521144"/>
            </a:xfrm>
            <a:prstGeom prst="round2SameRect">
              <a:avLst>
                <a:gd name="adj1" fmla="val 44445"/>
                <a:gd name="adj2" fmla="val 0"/>
              </a:avLst>
            </a:prstGeom>
            <a:solidFill>
              <a:srgbClr val="01A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ight Triangle 29">
              <a:extLst>
                <a:ext uri="{FF2B5EF4-FFF2-40B4-BE49-F238E27FC236}">
                  <a16:creationId xmlns:a16="http://schemas.microsoft.com/office/drawing/2014/main" id="{A264340A-2439-4FB5-B34B-6D787B069524}"/>
                </a:ext>
              </a:extLst>
            </p:cNvPr>
            <p:cNvSpPr/>
            <p:nvPr/>
          </p:nvSpPr>
          <p:spPr>
            <a:xfrm flipH="1" flipV="1">
              <a:off x="347030" y="2214318"/>
              <a:ext cx="93139" cy="93562"/>
            </a:xfrm>
            <a:prstGeom prst="rtTriangle">
              <a:avLst/>
            </a:prstGeom>
            <a:solidFill>
              <a:srgbClr val="013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Content Placeholder 15">
            <a:extLst>
              <a:ext uri="{FF2B5EF4-FFF2-40B4-BE49-F238E27FC236}">
                <a16:creationId xmlns:a16="http://schemas.microsoft.com/office/drawing/2014/main" id="{B6BD3A8A-5F04-40BD-AB42-1B1A175FA7BB}"/>
              </a:ext>
            </a:extLst>
          </p:cNvPr>
          <p:cNvSpPr txBox="1">
            <a:spLocks/>
          </p:cNvSpPr>
          <p:nvPr/>
        </p:nvSpPr>
        <p:spPr>
          <a:xfrm>
            <a:off x="473075" y="1517534"/>
            <a:ext cx="7164841" cy="102822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We can all try to ‘find our brave’ during tricky times.</a:t>
            </a:r>
          </a:p>
        </p:txBody>
      </p:sp>
      <p:grpSp>
        <p:nvGrpSpPr>
          <p:cNvPr id="11" name="Group 10">
            <a:extLst>
              <a:ext uri="{FF2B5EF4-FFF2-40B4-BE49-F238E27FC236}">
                <a16:creationId xmlns:a16="http://schemas.microsoft.com/office/drawing/2014/main" id="{F9393779-9C65-4DD2-9589-5F7FD6F1F295}"/>
              </a:ext>
            </a:extLst>
          </p:cNvPr>
          <p:cNvGrpSpPr/>
          <p:nvPr/>
        </p:nvGrpSpPr>
        <p:grpSpPr>
          <a:xfrm>
            <a:off x="6722076" y="1989440"/>
            <a:ext cx="1666274" cy="1827359"/>
            <a:chOff x="743296" y="2286000"/>
            <a:chExt cx="1666274" cy="1679079"/>
          </a:xfrm>
        </p:grpSpPr>
        <p:pic>
          <p:nvPicPr>
            <p:cNvPr id="23" name="Picture 22">
              <a:extLst>
                <a:ext uri="{FF2B5EF4-FFF2-40B4-BE49-F238E27FC236}">
                  <a16:creationId xmlns:a16="http://schemas.microsoft.com/office/drawing/2014/main" id="{5495066F-F696-4DA7-AFB8-4B334550D8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296" y="2478201"/>
              <a:ext cx="1666274" cy="1486878"/>
            </a:xfrm>
            <a:prstGeom prst="ellipse">
              <a:avLst/>
            </a:prstGeom>
            <a:solidFill>
              <a:schemeClr val="bg1"/>
            </a:solidFill>
            <a:ln w="28575">
              <a:solidFill>
                <a:srgbClr val="F08114"/>
              </a:solidFill>
            </a:ln>
          </p:spPr>
        </p:pic>
        <p:pic>
          <p:nvPicPr>
            <p:cNvPr id="42" name="Picture 41">
              <a:extLst>
                <a:ext uri="{FF2B5EF4-FFF2-40B4-BE49-F238E27FC236}">
                  <a16:creationId xmlns:a16="http://schemas.microsoft.com/office/drawing/2014/main" id="{E42D7F43-C54B-4237-A446-3AA799736A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927" b="65556"/>
            <a:stretch/>
          </p:blipFill>
          <p:spPr>
            <a:xfrm>
              <a:off x="743296" y="2286000"/>
              <a:ext cx="1666274" cy="704335"/>
            </a:xfrm>
            <a:prstGeom prst="rect">
              <a:avLst/>
            </a:prstGeom>
            <a:noFill/>
            <a:ln w="28575">
              <a:noFill/>
            </a:ln>
          </p:spPr>
        </p:pic>
      </p:grpSp>
      <p:grpSp>
        <p:nvGrpSpPr>
          <p:cNvPr id="26" name="Group 25">
            <a:extLst>
              <a:ext uri="{FF2B5EF4-FFF2-40B4-BE49-F238E27FC236}">
                <a16:creationId xmlns:a16="http://schemas.microsoft.com/office/drawing/2014/main" id="{8FD9C61D-95C1-497F-A12A-34AEB82659DE}"/>
              </a:ext>
            </a:extLst>
          </p:cNvPr>
          <p:cNvGrpSpPr/>
          <p:nvPr/>
        </p:nvGrpSpPr>
        <p:grpSpPr>
          <a:xfrm>
            <a:off x="5617090" y="3176787"/>
            <a:ext cx="1851626" cy="1148078"/>
            <a:chOff x="5604734" y="2472452"/>
            <a:chExt cx="1851626" cy="1148078"/>
          </a:xfrm>
        </p:grpSpPr>
        <p:sp>
          <p:nvSpPr>
            <p:cNvPr id="16" name="Speech Bubble: Oval 15">
              <a:extLst>
                <a:ext uri="{FF2B5EF4-FFF2-40B4-BE49-F238E27FC236}">
                  <a16:creationId xmlns:a16="http://schemas.microsoft.com/office/drawing/2014/main" id="{3CE44F9C-49D7-4F50-9781-CF89D7563B0A}"/>
                </a:ext>
              </a:extLst>
            </p:cNvPr>
            <p:cNvSpPr/>
            <p:nvPr/>
          </p:nvSpPr>
          <p:spPr>
            <a:xfrm flipH="1" flipV="1">
              <a:off x="5653218" y="2484259"/>
              <a:ext cx="1754659" cy="1124464"/>
            </a:xfrm>
            <a:prstGeom prst="wedgeEllipseCallout">
              <a:avLst>
                <a:gd name="adj1" fmla="val -42664"/>
                <a:gd name="adj2" fmla="val 46016"/>
              </a:avLst>
            </a:prstGeom>
            <a:solidFill>
              <a:schemeClr val="bg1"/>
            </a:solidFill>
            <a:ln w="28575">
              <a:solidFill>
                <a:srgbClr val="F08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3" name="Title 2">
              <a:extLst>
                <a:ext uri="{FF2B5EF4-FFF2-40B4-BE49-F238E27FC236}">
                  <a16:creationId xmlns:a16="http://schemas.microsoft.com/office/drawing/2014/main" id="{84454589-9109-4091-820B-225DE0B82979}"/>
                </a:ext>
              </a:extLst>
            </p:cNvPr>
            <p:cNvSpPr txBox="1">
              <a:spLocks/>
            </p:cNvSpPr>
            <p:nvPr/>
          </p:nvSpPr>
          <p:spPr>
            <a:xfrm>
              <a:off x="5604734" y="2472452"/>
              <a:ext cx="1851626" cy="114807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br>
                <a:rPr lang="en-GB" dirty="0">
                  <a:solidFill>
                    <a:srgbClr val="4A3682"/>
                  </a:solidFill>
                </a:rPr>
              </a:br>
              <a:r>
                <a:rPr lang="en-GB" sz="4400" dirty="0">
                  <a:solidFill>
                    <a:schemeClr val="tx1"/>
                  </a:solidFill>
                </a:rPr>
                <a:t>No!</a:t>
              </a:r>
              <a:br>
                <a:rPr lang="en-GB" dirty="0">
                  <a:solidFill>
                    <a:srgbClr val="4A3682"/>
                  </a:solidFill>
                </a:rPr>
              </a:br>
              <a:endParaRPr lang="en-GB" dirty="0"/>
            </a:p>
          </p:txBody>
        </p:sp>
      </p:grpSp>
      <p:grpSp>
        <p:nvGrpSpPr>
          <p:cNvPr id="45" name="Group 44">
            <a:extLst>
              <a:ext uri="{FF2B5EF4-FFF2-40B4-BE49-F238E27FC236}">
                <a16:creationId xmlns:a16="http://schemas.microsoft.com/office/drawing/2014/main" id="{E941EBA6-6661-4C28-820D-C74C73D06B24}"/>
              </a:ext>
            </a:extLst>
          </p:cNvPr>
          <p:cNvGrpSpPr/>
          <p:nvPr/>
        </p:nvGrpSpPr>
        <p:grpSpPr>
          <a:xfrm>
            <a:off x="755650" y="3664379"/>
            <a:ext cx="2298357" cy="2644346"/>
            <a:chOff x="755650" y="3664379"/>
            <a:chExt cx="2298357" cy="2644346"/>
          </a:xfrm>
        </p:grpSpPr>
        <p:sp>
          <p:nvSpPr>
            <p:cNvPr id="44" name="Oval 43">
              <a:extLst>
                <a:ext uri="{FF2B5EF4-FFF2-40B4-BE49-F238E27FC236}">
                  <a16:creationId xmlns:a16="http://schemas.microsoft.com/office/drawing/2014/main" id="{11C6A392-6837-4202-B8B8-39EA4DDB1BD1}"/>
                </a:ext>
              </a:extLst>
            </p:cNvPr>
            <p:cNvSpPr/>
            <p:nvPr/>
          </p:nvSpPr>
          <p:spPr>
            <a:xfrm>
              <a:off x="755650" y="4010368"/>
              <a:ext cx="2298357" cy="2298357"/>
            </a:xfrm>
            <a:prstGeom prst="ellipse">
              <a:avLst/>
            </a:prstGeom>
            <a:solidFill>
              <a:schemeClr val="bg1"/>
            </a:solidFill>
            <a:ln w="28575">
              <a:solidFill>
                <a:srgbClr val="E50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a:extLst>
                <a:ext uri="{FF2B5EF4-FFF2-40B4-BE49-F238E27FC236}">
                  <a16:creationId xmlns:a16="http://schemas.microsoft.com/office/drawing/2014/main" id="{283E7740-A944-4838-AAAD-4E7B644BA8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861" y="3664379"/>
              <a:ext cx="2167263" cy="2644346"/>
            </a:xfrm>
            <a:prstGeom prst="rect">
              <a:avLst/>
            </a:prstGeom>
          </p:spPr>
        </p:pic>
      </p:grpSp>
      <p:pic>
        <p:nvPicPr>
          <p:cNvPr id="47" name="Picture 46">
            <a:extLst>
              <a:ext uri="{FF2B5EF4-FFF2-40B4-BE49-F238E27FC236}">
                <a16:creationId xmlns:a16="http://schemas.microsoft.com/office/drawing/2014/main" id="{33FEF725-840E-4C64-BB1B-0EE65EE1FC77}"/>
              </a:ext>
            </a:extLst>
          </p:cNvPr>
          <p:cNvPicPr>
            <a:picLocks noChangeAspect="1"/>
          </p:cNvPicPr>
          <p:nvPr/>
        </p:nvPicPr>
        <p:blipFill rotWithShape="1">
          <a:blip r:embed="rId5">
            <a:extLst>
              <a:ext uri="{28A0092B-C50C-407E-A947-70E740481C1C}">
                <a14:useLocalDpi xmlns:a14="http://schemas.microsoft.com/office/drawing/2010/main" val="0"/>
              </a:ext>
            </a:extLst>
          </a:blip>
          <a:srcRect l="66865" b="68124"/>
          <a:stretch/>
        </p:blipFill>
        <p:spPr>
          <a:xfrm>
            <a:off x="-591470" y="3904735"/>
            <a:ext cx="277045" cy="271848"/>
          </a:xfrm>
          <a:prstGeom prst="rect">
            <a:avLst/>
          </a:prstGeom>
        </p:spPr>
      </p:pic>
    </p:spTree>
    <p:extLst>
      <p:ext uri="{BB962C8B-B14F-4D97-AF65-F5344CB8AC3E}">
        <p14:creationId xmlns:p14="http://schemas.microsoft.com/office/powerpoint/2010/main" val="404009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left)">
                                      <p:cBhvr>
                                        <p:cTn id="8" dur="500"/>
                                        <p:tgtEl>
                                          <p:spTgt spid="13"/>
                                        </p:tgtEl>
                                      </p:cBhvr>
                                    </p:animEffect>
                                  </p:childTnLst>
                                </p:cTn>
                              </p:par>
                              <p:par>
                                <p:cTn id="9" presetID="53" presetClass="entr" presetSubtype="1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fltVal val="0"/>
                                          </p:val>
                                        </p:tav>
                                        <p:tav tm="100000">
                                          <p:val>
                                            <p:strVal val="#ppt_w"/>
                                          </p:val>
                                        </p:tav>
                                      </p:tavLst>
                                    </p:anim>
                                    <p:anim calcmode="lin" valueType="num">
                                      <p:cBhvr>
                                        <p:cTn id="19" dur="500" fill="hold"/>
                                        <p:tgtEl>
                                          <p:spTgt spid="45"/>
                                        </p:tgtEl>
                                        <p:attrNameLst>
                                          <p:attrName>ppt_h</p:attrName>
                                        </p:attrNameLst>
                                      </p:cBhvr>
                                      <p:tavLst>
                                        <p:tav tm="0">
                                          <p:val>
                                            <p:fltVal val="0"/>
                                          </p:val>
                                        </p:tav>
                                        <p:tav tm="100000">
                                          <p:val>
                                            <p:strVal val="#ppt_h"/>
                                          </p:val>
                                        </p:tav>
                                      </p:tavLst>
                                    </p:anim>
                                    <p:animEffect transition="in" filter="fade">
                                      <p:cBhvr>
                                        <p:cTn id="20" dur="500"/>
                                        <p:tgtEl>
                                          <p:spTgt spid="45"/>
                                        </p:tgtEl>
                                      </p:cBhvr>
                                    </p:animEffect>
                                  </p:childTnLst>
                                </p:cTn>
                              </p:par>
                            </p:childTnLst>
                          </p:cTn>
                        </p:par>
                        <p:par>
                          <p:cTn id="21" fill="hold">
                            <p:stCondLst>
                              <p:cond delay="500"/>
                            </p:stCondLst>
                            <p:childTnLst>
                              <p:par>
                                <p:cTn id="22" presetID="12" presetClass="entr" presetSubtype="8"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p:tgtEl>
                                          <p:spTgt spid="17"/>
                                        </p:tgtEl>
                                        <p:attrNameLst>
                                          <p:attrName>ppt_x</p:attrName>
                                        </p:attrNameLst>
                                      </p:cBhvr>
                                      <p:tavLst>
                                        <p:tav tm="0">
                                          <p:val>
                                            <p:strVal val="#ppt_x-#ppt_w*1.125000"/>
                                          </p:val>
                                        </p:tav>
                                        <p:tav tm="100000">
                                          <p:val>
                                            <p:strVal val="#ppt_x"/>
                                          </p:val>
                                        </p:tav>
                                      </p:tavLst>
                                    </p:anim>
                                    <p:animEffect transition="in" filter="wipe(righ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50" presetClass="path" presetSubtype="0" accel="50000" decel="50000" fill="hold" nodeType="clickEffect">
                                  <p:stCondLst>
                                    <p:cond delay="0"/>
                                  </p:stCondLst>
                                  <p:childTnLst>
                                    <p:animMotion origin="layout" path="M 0.00017 -0.00023 C 0.04184 -0.00023 0.08472 -0.02384 0.12622 -0.02384 C 0.18229 -0.02384 0.21215 -0.06667 0.21215 -0.01042 C 0.21215 0.03125 -0.10538 0.09259 -0.10538 0.13449 " pathEditMode="relative" rAng="0" ptsTypes="AAAA">
                                      <p:cBhvr>
                                        <p:cTn id="29" dur="2000" fill="hold"/>
                                        <p:tgtEl>
                                          <p:spTgt spid="47"/>
                                        </p:tgtEl>
                                        <p:attrNameLst>
                                          <p:attrName>ppt_x</p:attrName>
                                          <p:attrName>ppt_y</p:attrName>
                                        </p:attrNameLst>
                                      </p:cBhvr>
                                      <p:rCtr x="5313" y="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br>
              <a:rPr lang="en-GB" dirty="0">
                <a:solidFill>
                  <a:srgbClr val="4A3682"/>
                </a:solidFill>
              </a:rPr>
            </a:br>
            <a:r>
              <a:rPr lang="en-GB" dirty="0">
                <a:solidFill>
                  <a:srgbClr val="00B0F0"/>
                </a:solidFill>
              </a:rPr>
              <a:t>Finding Your Brave</a:t>
            </a:r>
            <a:br>
              <a:rPr lang="en-GB" dirty="0">
                <a:solidFill>
                  <a:srgbClr val="4A3682"/>
                </a:solidFill>
              </a:rPr>
            </a:br>
            <a:endParaRPr lang="en-GB" dirty="0"/>
          </a:p>
        </p:txBody>
      </p:sp>
      <p:grpSp>
        <p:nvGrpSpPr>
          <p:cNvPr id="13" name="Group 12">
            <a:extLst>
              <a:ext uri="{FF2B5EF4-FFF2-40B4-BE49-F238E27FC236}">
                <a16:creationId xmlns:a16="http://schemas.microsoft.com/office/drawing/2014/main" id="{EB354200-4B33-4C65-99D2-F6739FE805F6}"/>
              </a:ext>
            </a:extLst>
          </p:cNvPr>
          <p:cNvGrpSpPr/>
          <p:nvPr/>
        </p:nvGrpSpPr>
        <p:grpSpPr>
          <a:xfrm>
            <a:off x="755650" y="2554034"/>
            <a:ext cx="6089993" cy="874966"/>
            <a:chOff x="953138" y="3029358"/>
            <a:chExt cx="3644989" cy="1351053"/>
          </a:xfrm>
        </p:grpSpPr>
        <p:sp>
          <p:nvSpPr>
            <p:cNvPr id="14" name="Rounded Rectangle 31">
              <a:extLst>
                <a:ext uri="{FF2B5EF4-FFF2-40B4-BE49-F238E27FC236}">
                  <a16:creationId xmlns:a16="http://schemas.microsoft.com/office/drawing/2014/main" id="{9F60DB33-7C66-411E-8038-127836E348C6}"/>
                </a:ext>
              </a:extLst>
            </p:cNvPr>
            <p:cNvSpPr/>
            <p:nvPr/>
          </p:nvSpPr>
          <p:spPr bwMode="auto">
            <a:xfrm>
              <a:off x="953138" y="3029358"/>
              <a:ext cx="3644989" cy="1351053"/>
            </a:xfrm>
            <a:prstGeom prst="roundRect">
              <a:avLst>
                <a:gd name="adj" fmla="val 6409"/>
              </a:avLst>
            </a:prstGeom>
            <a:solidFill>
              <a:srgbClr val="F08114"/>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5" name="Rectangle 14">
              <a:extLst>
                <a:ext uri="{FF2B5EF4-FFF2-40B4-BE49-F238E27FC236}">
                  <a16:creationId xmlns:a16="http://schemas.microsoft.com/office/drawing/2014/main" id="{F7F40E49-2BF9-4A6D-B72C-EA234383C0AE}"/>
                </a:ext>
              </a:extLst>
            </p:cNvPr>
            <p:cNvSpPr/>
            <p:nvPr/>
          </p:nvSpPr>
          <p:spPr>
            <a:xfrm>
              <a:off x="1016667" y="3170665"/>
              <a:ext cx="3508850" cy="998013"/>
            </a:xfrm>
            <a:prstGeom prst="rect">
              <a:avLst/>
            </a:prstGeom>
          </p:spPr>
          <p:txBody>
            <a:bodyPr wrap="square">
              <a:spAutoFit/>
            </a:bodyPr>
            <a:lstStyle/>
            <a:p>
              <a:r>
                <a:rPr lang="en-GB" dirty="0">
                  <a:solidFill>
                    <a:schemeClr val="bg1"/>
                  </a:solidFill>
                </a:rPr>
                <a:t>It can also mean stepping outside of your comfort </a:t>
              </a:r>
              <a:br>
                <a:rPr lang="en-GB" dirty="0">
                  <a:solidFill>
                    <a:schemeClr val="bg1"/>
                  </a:solidFill>
                </a:rPr>
              </a:br>
              <a:r>
                <a:rPr lang="en-GB" dirty="0">
                  <a:solidFill>
                    <a:schemeClr val="bg1"/>
                  </a:solidFill>
                </a:rPr>
                <a:t>zone and challenging yourself.</a:t>
              </a:r>
            </a:p>
          </p:txBody>
        </p:sp>
      </p:grpSp>
      <p:grpSp>
        <p:nvGrpSpPr>
          <p:cNvPr id="28" name="Group 27">
            <a:extLst>
              <a:ext uri="{FF2B5EF4-FFF2-40B4-BE49-F238E27FC236}">
                <a16:creationId xmlns:a16="http://schemas.microsoft.com/office/drawing/2014/main" id="{31C5495B-F0B0-4DFA-96BD-2F62E06B16F0}"/>
              </a:ext>
            </a:extLst>
          </p:cNvPr>
          <p:cNvGrpSpPr/>
          <p:nvPr/>
        </p:nvGrpSpPr>
        <p:grpSpPr>
          <a:xfrm>
            <a:off x="347030" y="1594025"/>
            <a:ext cx="6066127" cy="713855"/>
            <a:chOff x="347030" y="1594025"/>
            <a:chExt cx="4521535" cy="713855"/>
          </a:xfrm>
        </p:grpSpPr>
        <p:sp>
          <p:nvSpPr>
            <p:cNvPr id="29" name="Rectangle: Top Corners Rounded 28">
              <a:extLst>
                <a:ext uri="{FF2B5EF4-FFF2-40B4-BE49-F238E27FC236}">
                  <a16:creationId xmlns:a16="http://schemas.microsoft.com/office/drawing/2014/main" id="{E7995AA7-F04F-46DC-8B4B-2492FF7781F9}"/>
                </a:ext>
              </a:extLst>
            </p:cNvPr>
            <p:cNvSpPr/>
            <p:nvPr/>
          </p:nvSpPr>
          <p:spPr>
            <a:xfrm rot="5400000">
              <a:off x="2299075" y="-357629"/>
              <a:ext cx="617835" cy="4521144"/>
            </a:xfrm>
            <a:prstGeom prst="round2SameRect">
              <a:avLst>
                <a:gd name="adj1" fmla="val 44445"/>
                <a:gd name="adj2" fmla="val 0"/>
              </a:avLst>
            </a:prstGeom>
            <a:solidFill>
              <a:srgbClr val="01A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ight Triangle 29">
              <a:extLst>
                <a:ext uri="{FF2B5EF4-FFF2-40B4-BE49-F238E27FC236}">
                  <a16:creationId xmlns:a16="http://schemas.microsoft.com/office/drawing/2014/main" id="{A264340A-2439-4FB5-B34B-6D787B069524}"/>
                </a:ext>
              </a:extLst>
            </p:cNvPr>
            <p:cNvSpPr/>
            <p:nvPr/>
          </p:nvSpPr>
          <p:spPr>
            <a:xfrm flipH="1" flipV="1">
              <a:off x="347030" y="2214318"/>
              <a:ext cx="93139" cy="93562"/>
            </a:xfrm>
            <a:prstGeom prst="rtTriangle">
              <a:avLst/>
            </a:prstGeom>
            <a:solidFill>
              <a:srgbClr val="013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Content Placeholder 15">
            <a:extLst>
              <a:ext uri="{FF2B5EF4-FFF2-40B4-BE49-F238E27FC236}">
                <a16:creationId xmlns:a16="http://schemas.microsoft.com/office/drawing/2014/main" id="{B6BD3A8A-5F04-40BD-AB42-1B1A175FA7BB}"/>
              </a:ext>
            </a:extLst>
          </p:cNvPr>
          <p:cNvSpPr txBox="1">
            <a:spLocks/>
          </p:cNvSpPr>
          <p:nvPr/>
        </p:nvSpPr>
        <p:spPr>
          <a:xfrm>
            <a:off x="473075" y="1517534"/>
            <a:ext cx="7164841" cy="102822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We can all try to ‘find our brave’ during tricky times.</a:t>
            </a:r>
          </a:p>
        </p:txBody>
      </p:sp>
      <p:sp>
        <p:nvSpPr>
          <p:cNvPr id="44" name="Oval 43">
            <a:extLst>
              <a:ext uri="{FF2B5EF4-FFF2-40B4-BE49-F238E27FC236}">
                <a16:creationId xmlns:a16="http://schemas.microsoft.com/office/drawing/2014/main" id="{11C6A392-6837-4202-B8B8-39EA4DDB1BD1}"/>
              </a:ext>
            </a:extLst>
          </p:cNvPr>
          <p:cNvSpPr/>
          <p:nvPr/>
        </p:nvSpPr>
        <p:spPr>
          <a:xfrm>
            <a:off x="755650" y="3794468"/>
            <a:ext cx="2298357" cy="2298357"/>
          </a:xfrm>
          <a:prstGeom prst="ellipse">
            <a:avLst/>
          </a:prstGeom>
          <a:gradFill flip="none" rotWithShape="1">
            <a:gsLst>
              <a:gs pos="47000">
                <a:schemeClr val="tx1"/>
              </a:gs>
              <a:gs pos="100000">
                <a:schemeClr val="bg1">
                  <a:shade val="30000"/>
                  <a:satMod val="115000"/>
                </a:schemeClr>
              </a:gs>
              <a:gs pos="0">
                <a:schemeClr val="tx1"/>
              </a:gs>
            </a:gsLst>
            <a:path path="circle">
              <a:fillToRect l="50000" t="50000" r="50000" b="50000"/>
            </a:path>
            <a:tileRect/>
          </a:gradFill>
          <a:ln w="28575">
            <a:solidFill>
              <a:srgbClr val="E50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a:extLst>
              <a:ext uri="{FF2B5EF4-FFF2-40B4-BE49-F238E27FC236}">
                <a16:creationId xmlns:a16="http://schemas.microsoft.com/office/drawing/2014/main" id="{283E7740-A944-4838-AAAD-4E7B644BA8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26407" y="1971503"/>
            <a:ext cx="2143272" cy="6189068"/>
          </a:xfrm>
          <a:prstGeom prst="rect">
            <a:avLst/>
          </a:prstGeom>
        </p:spPr>
      </p:pic>
      <p:pic>
        <p:nvPicPr>
          <p:cNvPr id="10" name="Picture 9">
            <a:extLst>
              <a:ext uri="{FF2B5EF4-FFF2-40B4-BE49-F238E27FC236}">
                <a16:creationId xmlns:a16="http://schemas.microsoft.com/office/drawing/2014/main" id="{A6C38094-A8AE-4AD6-AAE4-2A37E12186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8849" y="3567703"/>
            <a:ext cx="2241023" cy="2160254"/>
          </a:xfrm>
          <a:prstGeom prst="rect">
            <a:avLst/>
          </a:prstGeom>
        </p:spPr>
      </p:pic>
      <p:pic>
        <p:nvPicPr>
          <p:cNvPr id="7" name="Picture 6">
            <a:extLst>
              <a:ext uri="{FF2B5EF4-FFF2-40B4-BE49-F238E27FC236}">
                <a16:creationId xmlns:a16="http://schemas.microsoft.com/office/drawing/2014/main" id="{82A63C25-9A63-4ECE-B089-8A17173EB0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616" y="3855307"/>
            <a:ext cx="2054014" cy="3330147"/>
          </a:xfrm>
          <a:prstGeom prst="rect">
            <a:avLst/>
          </a:prstGeom>
        </p:spPr>
      </p:pic>
      <p:pic>
        <p:nvPicPr>
          <p:cNvPr id="34" name="Picture 33">
            <a:extLst>
              <a:ext uri="{FF2B5EF4-FFF2-40B4-BE49-F238E27FC236}">
                <a16:creationId xmlns:a16="http://schemas.microsoft.com/office/drawing/2014/main" id="{A9238266-F962-4926-99B9-F7D98EF82F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19996" y="1975623"/>
            <a:ext cx="2143272" cy="6189065"/>
          </a:xfrm>
          <a:prstGeom prst="rect">
            <a:avLst/>
          </a:prstGeom>
        </p:spPr>
      </p:pic>
      <p:pic>
        <p:nvPicPr>
          <p:cNvPr id="24" name="Picture 23">
            <a:extLst>
              <a:ext uri="{FF2B5EF4-FFF2-40B4-BE49-F238E27FC236}">
                <a16:creationId xmlns:a16="http://schemas.microsoft.com/office/drawing/2014/main" id="{229596E5-C095-4E45-8CA4-FF74DECF07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5179" y="3164273"/>
            <a:ext cx="2636702" cy="6914018"/>
          </a:xfrm>
          <a:prstGeom prst="rect">
            <a:avLst/>
          </a:prstGeom>
        </p:spPr>
      </p:pic>
    </p:spTree>
    <p:extLst>
      <p:ext uri="{BB962C8B-B14F-4D97-AF65-F5344CB8AC3E}">
        <p14:creationId xmlns:p14="http://schemas.microsoft.com/office/powerpoint/2010/main" val="201732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lef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1000"/>
                            </p:stCondLst>
                            <p:childTnLst>
                              <p:par>
                                <p:cTn id="23" presetID="42" presetClass="path" presetSubtype="0" accel="50000" decel="50000" fill="hold" nodeType="afterEffect">
                                  <p:stCondLst>
                                    <p:cond delay="0"/>
                                  </p:stCondLst>
                                  <p:childTnLst>
                                    <p:animMotion origin="layout" path="M 1.11111E-6 3.7037E-6 L 0.24861 0.02338 " pathEditMode="relative" rAng="0" ptsTypes="AA">
                                      <p:cBhvr>
                                        <p:cTn id="24" dur="2000" fill="hold"/>
                                        <p:tgtEl>
                                          <p:spTgt spid="10"/>
                                        </p:tgtEl>
                                        <p:attrNameLst>
                                          <p:attrName>ppt_x</p:attrName>
                                          <p:attrName>ppt_y</p:attrName>
                                        </p:attrNameLst>
                                      </p:cBhvr>
                                      <p:rCtr x="12431" y="1157"/>
                                    </p:animMotion>
                                  </p:childTnLst>
                                </p:cTn>
                              </p:par>
                              <p:par>
                                <p:cTn id="25" presetID="6" presetClass="emph" presetSubtype="0" fill="hold" nodeType="withEffect">
                                  <p:stCondLst>
                                    <p:cond delay="0"/>
                                  </p:stCondLst>
                                  <p:childTnLst>
                                    <p:animScale>
                                      <p:cBhvr>
                                        <p:cTn id="26" dur="2000" fill="hold"/>
                                        <p:tgtEl>
                                          <p:spTgt spid="10"/>
                                        </p:tgtEl>
                                      </p:cBhvr>
                                      <p:by x="150000" y="150000"/>
                                    </p:animScale>
                                  </p:childTnLst>
                                </p:cTn>
                              </p:par>
                              <p:par>
                                <p:cTn id="27" presetID="32" presetClass="emph" presetSubtype="0" fill="hold" nodeType="withEffect">
                                  <p:stCondLst>
                                    <p:cond delay="0"/>
                                  </p:stCondLst>
                                  <p:childTnLst>
                                    <p:animRot by="120000">
                                      <p:cBhvr>
                                        <p:cTn id="28" dur="100" fill="hold">
                                          <p:stCondLst>
                                            <p:cond delay="0"/>
                                          </p:stCondLst>
                                        </p:cTn>
                                        <p:tgtEl>
                                          <p:spTgt spid="33"/>
                                        </p:tgtEl>
                                        <p:attrNameLst>
                                          <p:attrName>r</p:attrName>
                                        </p:attrNameLst>
                                      </p:cBhvr>
                                    </p:animRot>
                                    <p:animRot by="-240000">
                                      <p:cBhvr>
                                        <p:cTn id="29" dur="200" fill="hold">
                                          <p:stCondLst>
                                            <p:cond delay="200"/>
                                          </p:stCondLst>
                                        </p:cTn>
                                        <p:tgtEl>
                                          <p:spTgt spid="33"/>
                                        </p:tgtEl>
                                        <p:attrNameLst>
                                          <p:attrName>r</p:attrName>
                                        </p:attrNameLst>
                                      </p:cBhvr>
                                    </p:animRot>
                                    <p:animRot by="240000">
                                      <p:cBhvr>
                                        <p:cTn id="30" dur="200" fill="hold">
                                          <p:stCondLst>
                                            <p:cond delay="400"/>
                                          </p:stCondLst>
                                        </p:cTn>
                                        <p:tgtEl>
                                          <p:spTgt spid="33"/>
                                        </p:tgtEl>
                                        <p:attrNameLst>
                                          <p:attrName>r</p:attrName>
                                        </p:attrNameLst>
                                      </p:cBhvr>
                                    </p:animRot>
                                    <p:animRot by="-240000">
                                      <p:cBhvr>
                                        <p:cTn id="31" dur="200" fill="hold">
                                          <p:stCondLst>
                                            <p:cond delay="600"/>
                                          </p:stCondLst>
                                        </p:cTn>
                                        <p:tgtEl>
                                          <p:spTgt spid="33"/>
                                        </p:tgtEl>
                                        <p:attrNameLst>
                                          <p:attrName>r</p:attrName>
                                        </p:attrNameLst>
                                      </p:cBhvr>
                                    </p:animRot>
                                    <p:animRot by="120000">
                                      <p:cBhvr>
                                        <p:cTn id="32" dur="200" fill="hold">
                                          <p:stCondLst>
                                            <p:cond delay="800"/>
                                          </p:stCondLst>
                                        </p:cTn>
                                        <p:tgtEl>
                                          <p:spTgt spid="33"/>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2" presetClass="entr" presetSubtype="4"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nodeType="clickEffect">
                                  <p:stCondLst>
                                    <p:cond delay="0"/>
                                  </p:stCondLst>
                                  <p:childTnLst>
                                    <p:anim calcmode="lin" valueType="num">
                                      <p:cBhvr>
                                        <p:cTn id="45" dur="500"/>
                                        <p:tgtEl>
                                          <p:spTgt spid="7"/>
                                        </p:tgtEl>
                                        <p:attrNameLst>
                                          <p:attrName>ppt_w</p:attrName>
                                        </p:attrNameLst>
                                      </p:cBhvr>
                                      <p:tavLst>
                                        <p:tav tm="0">
                                          <p:val>
                                            <p:strVal val="ppt_w"/>
                                          </p:val>
                                        </p:tav>
                                        <p:tav tm="100000">
                                          <p:val>
                                            <p:fltVal val="0"/>
                                          </p:val>
                                        </p:tav>
                                      </p:tavLst>
                                    </p:anim>
                                    <p:anim calcmode="lin" valueType="num">
                                      <p:cBhvr>
                                        <p:cTn id="46" dur="500"/>
                                        <p:tgtEl>
                                          <p:spTgt spid="7"/>
                                        </p:tgtEl>
                                        <p:attrNameLst>
                                          <p:attrName>ppt_h</p:attrName>
                                        </p:attrNameLst>
                                      </p:cBhvr>
                                      <p:tavLst>
                                        <p:tav tm="0">
                                          <p:val>
                                            <p:strVal val="ppt_h"/>
                                          </p:val>
                                        </p:tav>
                                        <p:tav tm="100000">
                                          <p:val>
                                            <p:fltVal val="0"/>
                                          </p:val>
                                        </p:tav>
                                      </p:tavLst>
                                    </p:anim>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3"/>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44"/>
                                        </p:tgtEl>
                                        <p:attrNameLst>
                                          <p:attrName>ppt_w</p:attrName>
                                        </p:attrNameLst>
                                      </p:cBhvr>
                                      <p:tavLst>
                                        <p:tav tm="0">
                                          <p:val>
                                            <p:strVal val="ppt_w"/>
                                          </p:val>
                                        </p:tav>
                                        <p:tav tm="100000">
                                          <p:val>
                                            <p:fltVal val="0"/>
                                          </p:val>
                                        </p:tav>
                                      </p:tavLst>
                                    </p:anim>
                                    <p:anim calcmode="lin" valueType="num">
                                      <p:cBhvr>
                                        <p:cTn id="55" dur="500"/>
                                        <p:tgtEl>
                                          <p:spTgt spid="44"/>
                                        </p:tgtEl>
                                        <p:attrNameLst>
                                          <p:attrName>ppt_h</p:attrName>
                                        </p:attrNameLst>
                                      </p:cBhvr>
                                      <p:tavLst>
                                        <p:tav tm="0">
                                          <p:val>
                                            <p:strVal val="ppt_h"/>
                                          </p:val>
                                        </p:tav>
                                        <p:tav tm="100000">
                                          <p:val>
                                            <p:fltVal val="0"/>
                                          </p:val>
                                        </p:tav>
                                      </p:tavLst>
                                    </p:anim>
                                    <p:animEffect transition="out" filter="fade">
                                      <p:cBhvr>
                                        <p:cTn id="56" dur="500"/>
                                        <p:tgtEl>
                                          <p:spTgt spid="44"/>
                                        </p:tgtEl>
                                      </p:cBhvr>
                                    </p:animEffect>
                                    <p:set>
                                      <p:cBhvr>
                                        <p:cTn id="57" dur="1" fill="hold">
                                          <p:stCondLst>
                                            <p:cond delay="499"/>
                                          </p:stCondLst>
                                        </p:cTn>
                                        <p:tgtEl>
                                          <p:spTgt spid="44"/>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childTnLst>
                                </p:cTn>
                              </p:par>
                              <p:par>
                                <p:cTn id="60" presetID="32" presetClass="emph" presetSubtype="0" fill="hold" nodeType="withEffect">
                                  <p:stCondLst>
                                    <p:cond delay="0"/>
                                  </p:stCondLst>
                                  <p:childTnLst>
                                    <p:animRot by="120000">
                                      <p:cBhvr>
                                        <p:cTn id="61" dur="100" fill="hold">
                                          <p:stCondLst>
                                            <p:cond delay="0"/>
                                          </p:stCondLst>
                                        </p:cTn>
                                        <p:tgtEl>
                                          <p:spTgt spid="34"/>
                                        </p:tgtEl>
                                        <p:attrNameLst>
                                          <p:attrName>r</p:attrName>
                                        </p:attrNameLst>
                                      </p:cBhvr>
                                    </p:animRot>
                                    <p:animRot by="-240000">
                                      <p:cBhvr>
                                        <p:cTn id="62" dur="200" fill="hold">
                                          <p:stCondLst>
                                            <p:cond delay="200"/>
                                          </p:stCondLst>
                                        </p:cTn>
                                        <p:tgtEl>
                                          <p:spTgt spid="34"/>
                                        </p:tgtEl>
                                        <p:attrNameLst>
                                          <p:attrName>r</p:attrName>
                                        </p:attrNameLst>
                                      </p:cBhvr>
                                    </p:animRot>
                                    <p:animRot by="240000">
                                      <p:cBhvr>
                                        <p:cTn id="63" dur="200" fill="hold">
                                          <p:stCondLst>
                                            <p:cond delay="400"/>
                                          </p:stCondLst>
                                        </p:cTn>
                                        <p:tgtEl>
                                          <p:spTgt spid="34"/>
                                        </p:tgtEl>
                                        <p:attrNameLst>
                                          <p:attrName>r</p:attrName>
                                        </p:attrNameLst>
                                      </p:cBhvr>
                                    </p:animRot>
                                    <p:animRot by="-240000">
                                      <p:cBhvr>
                                        <p:cTn id="64" dur="200" fill="hold">
                                          <p:stCondLst>
                                            <p:cond delay="600"/>
                                          </p:stCondLst>
                                        </p:cTn>
                                        <p:tgtEl>
                                          <p:spTgt spid="34"/>
                                        </p:tgtEl>
                                        <p:attrNameLst>
                                          <p:attrName>r</p:attrName>
                                        </p:attrNameLst>
                                      </p:cBhvr>
                                    </p:animRot>
                                    <p:animRot by="120000">
                                      <p:cBhvr>
                                        <p:cTn id="65" dur="200" fill="hold">
                                          <p:stCondLst>
                                            <p:cond delay="800"/>
                                          </p:stCondLst>
                                        </p:cTn>
                                        <p:tgtEl>
                                          <p:spTgt spid="34"/>
                                        </p:tgtEl>
                                        <p:attrNameLst>
                                          <p:attrName>r</p:attrName>
                                        </p:attrNameLst>
                                      </p:cBhvr>
                                    </p:animRot>
                                  </p:childTnLst>
                                </p:cTn>
                              </p:par>
                              <p:par>
                                <p:cTn id="66" presetID="2" presetClass="entr" presetSubtype="4"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fill="hold"/>
                                        <p:tgtEl>
                                          <p:spTgt spid="24"/>
                                        </p:tgtEl>
                                        <p:attrNameLst>
                                          <p:attrName>ppt_x</p:attrName>
                                        </p:attrNameLst>
                                      </p:cBhvr>
                                      <p:tavLst>
                                        <p:tav tm="0">
                                          <p:val>
                                            <p:strVal val="#ppt_x"/>
                                          </p:val>
                                        </p:tav>
                                        <p:tav tm="100000">
                                          <p:val>
                                            <p:strVal val="#ppt_x"/>
                                          </p:val>
                                        </p:tav>
                                      </p:tavLst>
                                    </p:anim>
                                    <p:anim calcmode="lin" valueType="num">
                                      <p:cBhvr additive="base">
                                        <p:cTn id="6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br>
              <a:rPr lang="en-GB" dirty="0">
                <a:solidFill>
                  <a:srgbClr val="4A3682"/>
                </a:solidFill>
              </a:rPr>
            </a:br>
            <a:r>
              <a:rPr lang="en-GB" dirty="0">
                <a:solidFill>
                  <a:srgbClr val="00B0F0"/>
                </a:solidFill>
              </a:rPr>
              <a:t>Finding Your Brave</a:t>
            </a:r>
            <a:br>
              <a:rPr lang="en-GB" dirty="0">
                <a:solidFill>
                  <a:srgbClr val="4A3682"/>
                </a:solidFill>
              </a:rPr>
            </a:br>
            <a:endParaRPr lang="en-GB" dirty="0"/>
          </a:p>
        </p:txBody>
      </p:sp>
      <p:grpSp>
        <p:nvGrpSpPr>
          <p:cNvPr id="13" name="Group 12">
            <a:extLst>
              <a:ext uri="{FF2B5EF4-FFF2-40B4-BE49-F238E27FC236}">
                <a16:creationId xmlns:a16="http://schemas.microsoft.com/office/drawing/2014/main" id="{EB354200-4B33-4C65-99D2-F6739FE805F6}"/>
              </a:ext>
            </a:extLst>
          </p:cNvPr>
          <p:cNvGrpSpPr/>
          <p:nvPr/>
        </p:nvGrpSpPr>
        <p:grpSpPr>
          <a:xfrm>
            <a:off x="2284112" y="2084477"/>
            <a:ext cx="4114800" cy="1103568"/>
            <a:chOff x="953138" y="3029358"/>
            <a:chExt cx="3644989" cy="1351053"/>
          </a:xfrm>
        </p:grpSpPr>
        <p:sp>
          <p:nvSpPr>
            <p:cNvPr id="14" name="Rounded Rectangle 31">
              <a:extLst>
                <a:ext uri="{FF2B5EF4-FFF2-40B4-BE49-F238E27FC236}">
                  <a16:creationId xmlns:a16="http://schemas.microsoft.com/office/drawing/2014/main" id="{9F60DB33-7C66-411E-8038-127836E348C6}"/>
                </a:ext>
              </a:extLst>
            </p:cNvPr>
            <p:cNvSpPr/>
            <p:nvPr/>
          </p:nvSpPr>
          <p:spPr bwMode="auto">
            <a:xfrm>
              <a:off x="953138" y="3029358"/>
              <a:ext cx="3644989" cy="1351053"/>
            </a:xfrm>
            <a:prstGeom prst="roundRect">
              <a:avLst>
                <a:gd name="adj" fmla="val 6409"/>
              </a:avLst>
            </a:prstGeom>
            <a:solidFill>
              <a:srgbClr val="009385"/>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5" name="Rectangle 14">
              <a:extLst>
                <a:ext uri="{FF2B5EF4-FFF2-40B4-BE49-F238E27FC236}">
                  <a16:creationId xmlns:a16="http://schemas.microsoft.com/office/drawing/2014/main" id="{F7F40E49-2BF9-4A6D-B72C-EA234383C0AE}"/>
                </a:ext>
              </a:extLst>
            </p:cNvPr>
            <p:cNvSpPr/>
            <p:nvPr/>
          </p:nvSpPr>
          <p:spPr>
            <a:xfrm>
              <a:off x="1445704" y="3170664"/>
              <a:ext cx="3079812" cy="1130395"/>
            </a:xfrm>
            <a:prstGeom prst="rect">
              <a:avLst/>
            </a:prstGeom>
          </p:spPr>
          <p:txBody>
            <a:bodyPr wrap="square">
              <a:spAutoFit/>
            </a:bodyPr>
            <a:lstStyle/>
            <a:p>
              <a:r>
                <a:rPr lang="en-GB" dirty="0">
                  <a:solidFill>
                    <a:schemeClr val="bg1"/>
                  </a:solidFill>
                </a:rPr>
                <a:t>Being brave when we are worried can help us feel better and feel good about ourselves.</a:t>
              </a:r>
            </a:p>
          </p:txBody>
        </p:sp>
      </p:grpSp>
      <p:sp>
        <p:nvSpPr>
          <p:cNvPr id="4" name="Oval 3">
            <a:extLst>
              <a:ext uri="{FF2B5EF4-FFF2-40B4-BE49-F238E27FC236}">
                <a16:creationId xmlns:a16="http://schemas.microsoft.com/office/drawing/2014/main" id="{7738F903-BAD7-4D3B-A07F-67433E84EF98}"/>
              </a:ext>
            </a:extLst>
          </p:cNvPr>
          <p:cNvSpPr/>
          <p:nvPr/>
        </p:nvSpPr>
        <p:spPr>
          <a:xfrm>
            <a:off x="755650" y="1834978"/>
            <a:ext cx="2001795" cy="2001795"/>
          </a:xfrm>
          <a:prstGeom prst="ellipse">
            <a:avLst/>
          </a:prstGeom>
          <a:solidFill>
            <a:schemeClr val="bg1"/>
          </a:solidFill>
          <a:ln w="28575">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02E3A96D-AB6C-47B2-B4A9-ADEE1FE6A273}"/>
              </a:ext>
            </a:extLst>
          </p:cNvPr>
          <p:cNvGrpSpPr/>
          <p:nvPr/>
        </p:nvGrpSpPr>
        <p:grpSpPr>
          <a:xfrm>
            <a:off x="640307" y="4713083"/>
            <a:ext cx="6131196" cy="1069881"/>
            <a:chOff x="-716746" y="3219639"/>
            <a:chExt cx="3897476" cy="1258398"/>
          </a:xfrm>
        </p:grpSpPr>
        <p:sp>
          <p:nvSpPr>
            <p:cNvPr id="18" name="Rounded Rectangle 31">
              <a:extLst>
                <a:ext uri="{FF2B5EF4-FFF2-40B4-BE49-F238E27FC236}">
                  <a16:creationId xmlns:a16="http://schemas.microsoft.com/office/drawing/2014/main" id="{FD7AC304-500D-4E36-840A-77D759930BE7}"/>
                </a:ext>
              </a:extLst>
            </p:cNvPr>
            <p:cNvSpPr/>
            <p:nvPr/>
          </p:nvSpPr>
          <p:spPr bwMode="auto">
            <a:xfrm>
              <a:off x="-643425" y="3378176"/>
              <a:ext cx="3824155" cy="1099861"/>
            </a:xfrm>
            <a:prstGeom prst="roundRect">
              <a:avLst>
                <a:gd name="adj" fmla="val 6409"/>
              </a:avLst>
            </a:prstGeom>
            <a:solidFill>
              <a:srgbClr val="7868AC"/>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9" name="Rectangle 18">
              <a:extLst>
                <a:ext uri="{FF2B5EF4-FFF2-40B4-BE49-F238E27FC236}">
                  <a16:creationId xmlns:a16="http://schemas.microsoft.com/office/drawing/2014/main" id="{D1089FCE-4873-487C-9C9C-F3B6492987D1}"/>
                </a:ext>
              </a:extLst>
            </p:cNvPr>
            <p:cNvSpPr/>
            <p:nvPr/>
          </p:nvSpPr>
          <p:spPr>
            <a:xfrm>
              <a:off x="-716746" y="3219639"/>
              <a:ext cx="3559712" cy="1086025"/>
            </a:xfrm>
            <a:prstGeom prst="rect">
              <a:avLst/>
            </a:prstGeom>
          </p:spPr>
          <p:txBody>
            <a:bodyPr wrap="square">
              <a:spAutoFit/>
            </a:bodyPr>
            <a:lstStyle/>
            <a:p>
              <a:pPr marL="177800"/>
              <a:endParaRPr lang="en-GB" dirty="0"/>
            </a:p>
            <a:p>
              <a:pPr marL="177800"/>
              <a:r>
                <a:rPr lang="en-GB" dirty="0">
                  <a:solidFill>
                    <a:schemeClr val="bg1"/>
                  </a:solidFill>
                </a:rPr>
                <a:t>Remember, it is not about dealing with tricky times alone or not facing them at all. </a:t>
              </a:r>
            </a:p>
          </p:txBody>
        </p:sp>
      </p:grpSp>
      <p:pic>
        <p:nvPicPr>
          <p:cNvPr id="48" name="Picture 47">
            <a:extLst>
              <a:ext uri="{FF2B5EF4-FFF2-40B4-BE49-F238E27FC236}">
                <a16:creationId xmlns:a16="http://schemas.microsoft.com/office/drawing/2014/main" id="{BF2B6933-E4CF-415E-83FD-6D95ACD27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277" y="1753498"/>
            <a:ext cx="1708756" cy="2428140"/>
          </a:xfrm>
          <a:prstGeom prst="rect">
            <a:avLst/>
          </a:prstGeom>
        </p:spPr>
      </p:pic>
      <p:grpSp>
        <p:nvGrpSpPr>
          <p:cNvPr id="54" name="Group 53">
            <a:extLst>
              <a:ext uri="{FF2B5EF4-FFF2-40B4-BE49-F238E27FC236}">
                <a16:creationId xmlns:a16="http://schemas.microsoft.com/office/drawing/2014/main" id="{72F3F9C6-30CA-450C-825A-A80BD7D42F34}"/>
              </a:ext>
            </a:extLst>
          </p:cNvPr>
          <p:cNvGrpSpPr/>
          <p:nvPr/>
        </p:nvGrpSpPr>
        <p:grpSpPr>
          <a:xfrm>
            <a:off x="6314799" y="3698659"/>
            <a:ext cx="2073551" cy="2610066"/>
            <a:chOff x="7811259" y="5066270"/>
            <a:chExt cx="2073551" cy="2610066"/>
          </a:xfrm>
        </p:grpSpPr>
        <p:pic>
          <p:nvPicPr>
            <p:cNvPr id="52" name="Picture 51">
              <a:extLst>
                <a:ext uri="{FF2B5EF4-FFF2-40B4-BE49-F238E27FC236}">
                  <a16:creationId xmlns:a16="http://schemas.microsoft.com/office/drawing/2014/main" id="{792E603F-1E6D-46EF-85F5-6B372BD2B8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24" b="65225"/>
            <a:stretch/>
          </p:blipFill>
          <p:spPr>
            <a:xfrm>
              <a:off x="7811259" y="5588044"/>
              <a:ext cx="2073551" cy="2088292"/>
            </a:xfrm>
            <a:prstGeom prst="ellipse">
              <a:avLst/>
            </a:prstGeom>
            <a:solidFill>
              <a:schemeClr val="bg1"/>
            </a:solidFill>
            <a:ln w="28575">
              <a:solidFill>
                <a:srgbClr val="7868AC"/>
              </a:solidFill>
            </a:ln>
          </p:spPr>
        </p:pic>
        <p:pic>
          <p:nvPicPr>
            <p:cNvPr id="53" name="Picture 52">
              <a:extLst>
                <a:ext uri="{FF2B5EF4-FFF2-40B4-BE49-F238E27FC236}">
                  <a16:creationId xmlns:a16="http://schemas.microsoft.com/office/drawing/2014/main" id="{DC9B2012-6C0C-4E08-8316-26043A53FF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284" b="65225"/>
            <a:stretch/>
          </p:blipFill>
          <p:spPr>
            <a:xfrm>
              <a:off x="7811259" y="5066270"/>
              <a:ext cx="2073551" cy="2610066"/>
            </a:xfrm>
            <a:prstGeom prst="ellipse">
              <a:avLst/>
            </a:prstGeom>
            <a:noFill/>
            <a:ln w="28575">
              <a:noFill/>
            </a:ln>
          </p:spPr>
        </p:pic>
      </p:grpSp>
      <p:cxnSp>
        <p:nvCxnSpPr>
          <p:cNvPr id="55" name="Straight Connector 54">
            <a:extLst>
              <a:ext uri="{FF2B5EF4-FFF2-40B4-BE49-F238E27FC236}">
                <a16:creationId xmlns:a16="http://schemas.microsoft.com/office/drawing/2014/main" id="{2FC552E8-053E-495A-ABF9-F19FCA653B70}"/>
              </a:ext>
            </a:extLst>
          </p:cNvPr>
          <p:cNvCxnSpPr/>
          <p:nvPr/>
        </p:nvCxnSpPr>
        <p:spPr>
          <a:xfrm>
            <a:off x="6529045" y="-1336810"/>
            <a:ext cx="0" cy="561068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156E83C1-FE72-4FDC-96D9-9FB9AC72C84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05828">
            <a:off x="6164506" y="4048717"/>
            <a:ext cx="692696" cy="692696"/>
          </a:xfrm>
          <a:prstGeom prst="rect">
            <a:avLst/>
          </a:prstGeom>
        </p:spPr>
      </p:pic>
    </p:spTree>
    <p:extLst>
      <p:ext uri="{BB962C8B-B14F-4D97-AF65-F5344CB8AC3E}">
        <p14:creationId xmlns:p14="http://schemas.microsoft.com/office/powerpoint/2010/main" val="30738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p:tgtEl>
                                          <p:spTgt spid="17"/>
                                        </p:tgtEl>
                                        <p:attrNameLst>
                                          <p:attrName>ppt_x</p:attrName>
                                        </p:attrNameLst>
                                      </p:cBhvr>
                                      <p:tavLst>
                                        <p:tav tm="0">
                                          <p:val>
                                            <p:strVal val="#ppt_x+#ppt_w*1.125000"/>
                                          </p:val>
                                        </p:tav>
                                        <p:tav tm="100000">
                                          <p:val>
                                            <p:strVal val="#ppt_x"/>
                                          </p:val>
                                        </p:tav>
                                      </p:tavLst>
                                    </p:anim>
                                    <p:animEffect transition="in" filter="wipe(left)">
                                      <p:cBhvr>
                                        <p:cTn id="19" dur="500"/>
                                        <p:tgtEl>
                                          <p:spTgt spid="17"/>
                                        </p:tgtEl>
                                      </p:cBhvr>
                                    </p:animEffect>
                                  </p:childTnLst>
                                </p:cTn>
                              </p:par>
                            </p:childTnLst>
                          </p:cTn>
                        </p:par>
                        <p:par>
                          <p:cTn id="20" fill="hold">
                            <p:stCondLst>
                              <p:cond delay="500"/>
                            </p:stCondLst>
                            <p:childTnLst>
                              <p:par>
                                <p:cTn id="21" presetID="2" presetClass="entr" presetSubtype="1" fill="hold" nodeType="after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ppt_x"/>
                                          </p:val>
                                        </p:tav>
                                        <p:tav tm="100000">
                                          <p:val>
                                            <p:strVal val="#ppt_x"/>
                                          </p:val>
                                        </p:tav>
                                      </p:tavLst>
                                    </p:anim>
                                    <p:anim calcmode="lin" valueType="num">
                                      <p:cBhvr additive="base">
                                        <p:cTn id="24" dur="500" fill="hold"/>
                                        <p:tgtEl>
                                          <p:spTgt spid="5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500" fill="hold"/>
                                        <p:tgtEl>
                                          <p:spTgt spid="55"/>
                                        </p:tgtEl>
                                        <p:attrNameLst>
                                          <p:attrName>ppt_x</p:attrName>
                                        </p:attrNameLst>
                                      </p:cBhvr>
                                      <p:tavLst>
                                        <p:tav tm="0">
                                          <p:val>
                                            <p:strVal val="#ppt_x"/>
                                          </p:val>
                                        </p:tav>
                                        <p:tav tm="100000">
                                          <p:val>
                                            <p:strVal val="#ppt_x"/>
                                          </p:val>
                                        </p:tav>
                                      </p:tavLst>
                                    </p:anim>
                                    <p:anim calcmode="lin" valueType="num">
                                      <p:cBhvr additive="base">
                                        <p:cTn id="28" dur="500" fill="hold"/>
                                        <p:tgtEl>
                                          <p:spTgt spid="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br>
              <a:rPr lang="en-GB" dirty="0">
                <a:solidFill>
                  <a:srgbClr val="4A3682"/>
                </a:solidFill>
              </a:rPr>
            </a:br>
            <a:r>
              <a:rPr lang="en-GB" dirty="0">
                <a:solidFill>
                  <a:srgbClr val="00B0F0"/>
                </a:solidFill>
              </a:rPr>
              <a:t>Finding Your Brave</a:t>
            </a:r>
            <a:br>
              <a:rPr lang="en-GB" dirty="0">
                <a:solidFill>
                  <a:srgbClr val="4A3682"/>
                </a:solidFill>
              </a:rPr>
            </a:br>
            <a:endParaRPr lang="en-GB" dirty="0"/>
          </a:p>
        </p:txBody>
      </p:sp>
      <p:grpSp>
        <p:nvGrpSpPr>
          <p:cNvPr id="13" name="Group 12">
            <a:extLst>
              <a:ext uri="{FF2B5EF4-FFF2-40B4-BE49-F238E27FC236}">
                <a16:creationId xmlns:a16="http://schemas.microsoft.com/office/drawing/2014/main" id="{EB354200-4B33-4C65-99D2-F6739FE805F6}"/>
              </a:ext>
            </a:extLst>
          </p:cNvPr>
          <p:cNvGrpSpPr/>
          <p:nvPr/>
        </p:nvGrpSpPr>
        <p:grpSpPr>
          <a:xfrm>
            <a:off x="2284112" y="2084477"/>
            <a:ext cx="6104238" cy="1560766"/>
            <a:chOff x="953138" y="3029358"/>
            <a:chExt cx="3644989" cy="1910781"/>
          </a:xfrm>
        </p:grpSpPr>
        <p:sp>
          <p:nvSpPr>
            <p:cNvPr id="14" name="Rounded Rectangle 31">
              <a:extLst>
                <a:ext uri="{FF2B5EF4-FFF2-40B4-BE49-F238E27FC236}">
                  <a16:creationId xmlns:a16="http://schemas.microsoft.com/office/drawing/2014/main" id="{9F60DB33-7C66-411E-8038-127836E348C6}"/>
                </a:ext>
              </a:extLst>
            </p:cNvPr>
            <p:cNvSpPr/>
            <p:nvPr/>
          </p:nvSpPr>
          <p:spPr bwMode="auto">
            <a:xfrm>
              <a:off x="953138" y="3029358"/>
              <a:ext cx="3644989" cy="1910781"/>
            </a:xfrm>
            <a:prstGeom prst="roundRect">
              <a:avLst>
                <a:gd name="adj" fmla="val 6409"/>
              </a:avLst>
            </a:prstGeom>
            <a:solidFill>
              <a:srgbClr val="00B0F0"/>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5" name="Rectangle 14">
              <a:extLst>
                <a:ext uri="{FF2B5EF4-FFF2-40B4-BE49-F238E27FC236}">
                  <a16:creationId xmlns:a16="http://schemas.microsoft.com/office/drawing/2014/main" id="{F7F40E49-2BF9-4A6D-B72C-EA234383C0AE}"/>
                </a:ext>
              </a:extLst>
            </p:cNvPr>
            <p:cNvSpPr/>
            <p:nvPr/>
          </p:nvSpPr>
          <p:spPr>
            <a:xfrm>
              <a:off x="1507655" y="3170664"/>
              <a:ext cx="3017862" cy="1469513"/>
            </a:xfrm>
            <a:prstGeom prst="rect">
              <a:avLst/>
            </a:prstGeom>
          </p:spPr>
          <p:txBody>
            <a:bodyPr wrap="square">
              <a:spAutoFit/>
            </a:bodyPr>
            <a:lstStyle/>
            <a:p>
              <a:r>
                <a:rPr lang="en-GB" dirty="0">
                  <a:solidFill>
                    <a:schemeClr val="bg1"/>
                  </a:solidFill>
                </a:rPr>
                <a:t>It is about sharing our worries and fears, asking for help and working with others to find a positive way forward to overcome any challenges we face.</a:t>
              </a:r>
            </a:p>
          </p:txBody>
        </p:sp>
      </p:grpSp>
      <p:sp>
        <p:nvSpPr>
          <p:cNvPr id="4" name="Oval 3">
            <a:extLst>
              <a:ext uri="{FF2B5EF4-FFF2-40B4-BE49-F238E27FC236}">
                <a16:creationId xmlns:a16="http://schemas.microsoft.com/office/drawing/2014/main" id="{7738F903-BAD7-4D3B-A07F-67433E84EF98}"/>
              </a:ext>
            </a:extLst>
          </p:cNvPr>
          <p:cNvSpPr/>
          <p:nvPr/>
        </p:nvSpPr>
        <p:spPr>
          <a:xfrm>
            <a:off x="755650" y="1834978"/>
            <a:ext cx="2001795" cy="2001795"/>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6D966CC-9FCC-4C52-9D20-5AD193AD4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7053" y="3560529"/>
            <a:ext cx="2878876" cy="2661699"/>
          </a:xfrm>
          <a:prstGeom prst="rect">
            <a:avLst/>
          </a:prstGeom>
        </p:spPr>
      </p:pic>
      <p:pic>
        <p:nvPicPr>
          <p:cNvPr id="6" name="Picture 5">
            <a:extLst>
              <a:ext uri="{FF2B5EF4-FFF2-40B4-BE49-F238E27FC236}">
                <a16:creationId xmlns:a16="http://schemas.microsoft.com/office/drawing/2014/main" id="{BB8EE1FA-4D66-4897-BC7B-508953D679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8522" y="1779374"/>
            <a:ext cx="771511" cy="2551670"/>
          </a:xfrm>
          <a:prstGeom prst="rect">
            <a:avLst/>
          </a:prstGeom>
        </p:spPr>
      </p:pic>
      <p:pic>
        <p:nvPicPr>
          <p:cNvPr id="23" name="Picture 22">
            <a:extLst>
              <a:ext uri="{FF2B5EF4-FFF2-40B4-BE49-F238E27FC236}">
                <a16:creationId xmlns:a16="http://schemas.microsoft.com/office/drawing/2014/main" id="{36F7B62B-3DAE-4419-B17E-8C7F9650104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317129">
            <a:off x="1876914" y="3930044"/>
            <a:ext cx="329493" cy="329493"/>
          </a:xfrm>
          <a:prstGeom prst="rect">
            <a:avLst/>
          </a:prstGeom>
        </p:spPr>
      </p:pic>
      <p:pic>
        <p:nvPicPr>
          <p:cNvPr id="24" name="Picture 23">
            <a:extLst>
              <a:ext uri="{FF2B5EF4-FFF2-40B4-BE49-F238E27FC236}">
                <a16:creationId xmlns:a16="http://schemas.microsoft.com/office/drawing/2014/main" id="{1FC7CD73-21A8-4911-860B-48412CBCB5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51011" y="2124642"/>
            <a:ext cx="1517312" cy="2360861"/>
          </a:xfrm>
          <a:prstGeom prst="rect">
            <a:avLst/>
          </a:prstGeom>
        </p:spPr>
      </p:pic>
      <p:pic>
        <p:nvPicPr>
          <p:cNvPr id="28" name="Picture 27">
            <a:extLst>
              <a:ext uri="{FF2B5EF4-FFF2-40B4-BE49-F238E27FC236}">
                <a16:creationId xmlns:a16="http://schemas.microsoft.com/office/drawing/2014/main" id="{369E8A7A-5C47-42DA-B638-00E611C2EA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9917" y="3299254"/>
            <a:ext cx="2515367" cy="3176303"/>
          </a:xfrm>
          <a:prstGeom prst="rect">
            <a:avLst/>
          </a:prstGeom>
        </p:spPr>
      </p:pic>
    </p:spTree>
    <p:extLst>
      <p:ext uri="{BB962C8B-B14F-4D97-AF65-F5344CB8AC3E}">
        <p14:creationId xmlns:p14="http://schemas.microsoft.com/office/powerpoint/2010/main" val="238267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67" fill="hold">
                                          <p:stCondLst>
                                            <p:cond delay="0"/>
                                          </p:stCondLst>
                                        </p:cTn>
                                        <p:tgtEl>
                                          <p:spTgt spid="23"/>
                                        </p:tgtEl>
                                        <p:attrNameLst>
                                          <p:attrName>r</p:attrName>
                                        </p:attrNameLst>
                                      </p:cBhvr>
                                    </p:animRot>
                                    <p:animRot by="-240000">
                                      <p:cBhvr>
                                        <p:cTn id="7" dur="133" fill="hold">
                                          <p:stCondLst>
                                            <p:cond delay="133"/>
                                          </p:stCondLst>
                                        </p:cTn>
                                        <p:tgtEl>
                                          <p:spTgt spid="23"/>
                                        </p:tgtEl>
                                        <p:attrNameLst>
                                          <p:attrName>r</p:attrName>
                                        </p:attrNameLst>
                                      </p:cBhvr>
                                    </p:animRot>
                                    <p:animRot by="240000">
                                      <p:cBhvr>
                                        <p:cTn id="8" dur="133" fill="hold">
                                          <p:stCondLst>
                                            <p:cond delay="267"/>
                                          </p:stCondLst>
                                        </p:cTn>
                                        <p:tgtEl>
                                          <p:spTgt spid="23"/>
                                        </p:tgtEl>
                                        <p:attrNameLst>
                                          <p:attrName>r</p:attrName>
                                        </p:attrNameLst>
                                      </p:cBhvr>
                                    </p:animRot>
                                    <p:animRot by="-240000">
                                      <p:cBhvr>
                                        <p:cTn id="9" dur="133" fill="hold">
                                          <p:stCondLst>
                                            <p:cond delay="400"/>
                                          </p:stCondLst>
                                        </p:cTn>
                                        <p:tgtEl>
                                          <p:spTgt spid="23"/>
                                        </p:tgtEl>
                                        <p:attrNameLst>
                                          <p:attrName>r</p:attrName>
                                        </p:attrNameLst>
                                      </p:cBhvr>
                                    </p:animRot>
                                    <p:animRot by="120000">
                                      <p:cBhvr>
                                        <p:cTn id="10" dur="133" fill="hold">
                                          <p:stCondLst>
                                            <p:cond delay="533"/>
                                          </p:stCondLst>
                                        </p:cTn>
                                        <p:tgtEl>
                                          <p:spTgt spid="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2" presetClass="entr" presetSubtype="4"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44" presetClass="path" presetSubtype="0" repeatCount="10300" accel="50000" decel="50000" fill="hold" nodeType="afterEffect">
                                  <p:stCondLst>
                                    <p:cond delay="0"/>
                                  </p:stCondLst>
                                  <p:childTnLst>
                                    <p:animMotion origin="layout" path="M -0.00521 0.07315 L -0.00659 -0.0213 C -0.00677 -0.04259 -0.00712 -0.05394 -0.00781 -0.05394 C -0.00833 -0.05394 -0.0085 -0.04259 -0.00902 -0.0213 L -0.01024 0.07315 " pathEditMode="relative" rAng="0" ptsTypes="AAAAA">
                                      <p:cBhvr>
                                        <p:cTn id="34" dur="1000" fill="hold"/>
                                        <p:tgtEl>
                                          <p:spTgt spid="28"/>
                                        </p:tgtEl>
                                        <p:attrNameLst>
                                          <p:attrName>ppt_x</p:attrName>
                                          <p:attrName>ppt_y</p:attrName>
                                        </p:attrNameLst>
                                      </p:cBhvr>
                                      <p:rCtr x="-260" y="-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br>
              <a:rPr lang="en-GB" dirty="0">
                <a:solidFill>
                  <a:srgbClr val="4A3682"/>
                </a:solidFill>
              </a:rPr>
            </a:br>
            <a:r>
              <a:rPr lang="en-GB" dirty="0">
                <a:solidFill>
                  <a:srgbClr val="00B0F0"/>
                </a:solidFill>
              </a:rPr>
              <a:t>Offering Support</a:t>
            </a:r>
            <a:br>
              <a:rPr lang="en-GB" dirty="0">
                <a:solidFill>
                  <a:srgbClr val="4A3682"/>
                </a:solidFill>
              </a:rPr>
            </a:br>
            <a:endParaRPr lang="en-GB" dirty="0"/>
          </a:p>
        </p:txBody>
      </p:sp>
      <p:grpSp>
        <p:nvGrpSpPr>
          <p:cNvPr id="28" name="Group 27">
            <a:extLst>
              <a:ext uri="{FF2B5EF4-FFF2-40B4-BE49-F238E27FC236}">
                <a16:creationId xmlns:a16="http://schemas.microsoft.com/office/drawing/2014/main" id="{31C5495B-F0B0-4DFA-96BD-2F62E06B16F0}"/>
              </a:ext>
            </a:extLst>
          </p:cNvPr>
          <p:cNvGrpSpPr/>
          <p:nvPr/>
        </p:nvGrpSpPr>
        <p:grpSpPr>
          <a:xfrm>
            <a:off x="285245" y="1594025"/>
            <a:ext cx="6548041" cy="902040"/>
            <a:chOff x="347030" y="1594025"/>
            <a:chExt cx="4521535" cy="713855"/>
          </a:xfrm>
        </p:grpSpPr>
        <p:sp>
          <p:nvSpPr>
            <p:cNvPr id="29" name="Rectangle: Top Corners Rounded 28">
              <a:extLst>
                <a:ext uri="{FF2B5EF4-FFF2-40B4-BE49-F238E27FC236}">
                  <a16:creationId xmlns:a16="http://schemas.microsoft.com/office/drawing/2014/main" id="{E7995AA7-F04F-46DC-8B4B-2492FF7781F9}"/>
                </a:ext>
              </a:extLst>
            </p:cNvPr>
            <p:cNvSpPr/>
            <p:nvPr/>
          </p:nvSpPr>
          <p:spPr>
            <a:xfrm rot="5400000">
              <a:off x="2299075" y="-357629"/>
              <a:ext cx="617835" cy="4521144"/>
            </a:xfrm>
            <a:prstGeom prst="round2SameRect">
              <a:avLst>
                <a:gd name="adj1" fmla="val 44445"/>
                <a:gd name="adj2" fmla="val 0"/>
              </a:avLst>
            </a:prstGeom>
            <a:solidFill>
              <a:srgbClr val="01A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ight Triangle 29">
              <a:extLst>
                <a:ext uri="{FF2B5EF4-FFF2-40B4-BE49-F238E27FC236}">
                  <a16:creationId xmlns:a16="http://schemas.microsoft.com/office/drawing/2014/main" id="{A264340A-2439-4FB5-B34B-6D787B069524}"/>
                </a:ext>
              </a:extLst>
            </p:cNvPr>
            <p:cNvSpPr/>
            <p:nvPr/>
          </p:nvSpPr>
          <p:spPr>
            <a:xfrm flipH="1" flipV="1">
              <a:off x="347030" y="2214318"/>
              <a:ext cx="93139" cy="93562"/>
            </a:xfrm>
            <a:prstGeom prst="rtTriangle">
              <a:avLst/>
            </a:prstGeom>
            <a:solidFill>
              <a:srgbClr val="013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Content Placeholder 15">
            <a:extLst>
              <a:ext uri="{FF2B5EF4-FFF2-40B4-BE49-F238E27FC236}">
                <a16:creationId xmlns:a16="http://schemas.microsoft.com/office/drawing/2014/main" id="{B6BD3A8A-5F04-40BD-AB42-1B1A175FA7BB}"/>
              </a:ext>
            </a:extLst>
          </p:cNvPr>
          <p:cNvSpPr txBox="1">
            <a:spLocks/>
          </p:cNvSpPr>
          <p:nvPr/>
        </p:nvSpPr>
        <p:spPr>
          <a:xfrm>
            <a:off x="539750" y="1492820"/>
            <a:ext cx="7343861" cy="102822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How does it feel when someone helps you with something</a:t>
            </a:r>
            <a:br>
              <a:rPr lang="en-GB" dirty="0">
                <a:solidFill>
                  <a:schemeClr val="bg1"/>
                </a:solidFill>
              </a:rPr>
            </a:br>
            <a:r>
              <a:rPr lang="en-GB" dirty="0">
                <a:solidFill>
                  <a:schemeClr val="bg1"/>
                </a:solidFill>
              </a:rPr>
              <a:t>you are finding tricky?</a:t>
            </a:r>
          </a:p>
        </p:txBody>
      </p:sp>
      <p:pic>
        <p:nvPicPr>
          <p:cNvPr id="7" name="Picture 6">
            <a:extLst>
              <a:ext uri="{FF2B5EF4-FFF2-40B4-BE49-F238E27FC236}">
                <a16:creationId xmlns:a16="http://schemas.microsoft.com/office/drawing/2014/main" id="{FB72CC30-6D17-4B93-BCBE-BC155C512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581" y="2660813"/>
            <a:ext cx="6872245" cy="3733853"/>
          </a:xfrm>
          <a:prstGeom prst="rect">
            <a:avLst/>
          </a:prstGeom>
        </p:spPr>
      </p:pic>
      <p:grpSp>
        <p:nvGrpSpPr>
          <p:cNvPr id="11" name="Group 10">
            <a:extLst>
              <a:ext uri="{FF2B5EF4-FFF2-40B4-BE49-F238E27FC236}">
                <a16:creationId xmlns:a16="http://schemas.microsoft.com/office/drawing/2014/main" id="{CFA7C84E-507D-41CF-8D31-76AC10DF3806}"/>
              </a:ext>
            </a:extLst>
          </p:cNvPr>
          <p:cNvGrpSpPr/>
          <p:nvPr/>
        </p:nvGrpSpPr>
        <p:grpSpPr>
          <a:xfrm>
            <a:off x="3241801" y="2743199"/>
            <a:ext cx="2660397" cy="1890585"/>
            <a:chOff x="2961927" y="2631988"/>
            <a:chExt cx="2660397" cy="1890585"/>
          </a:xfrm>
        </p:grpSpPr>
        <p:sp>
          <p:nvSpPr>
            <p:cNvPr id="9" name="Speech Bubble: Rectangle with Corners Rounded 8">
              <a:extLst>
                <a:ext uri="{FF2B5EF4-FFF2-40B4-BE49-F238E27FC236}">
                  <a16:creationId xmlns:a16="http://schemas.microsoft.com/office/drawing/2014/main" id="{437CC7AB-5F82-4F63-BFE2-9490414F216B}"/>
                </a:ext>
              </a:extLst>
            </p:cNvPr>
            <p:cNvSpPr/>
            <p:nvPr/>
          </p:nvSpPr>
          <p:spPr>
            <a:xfrm>
              <a:off x="2982309" y="2631988"/>
              <a:ext cx="2619632" cy="1890585"/>
            </a:xfrm>
            <a:prstGeom prst="wedgeRoundRectCallout">
              <a:avLst>
                <a:gd name="adj1" fmla="val -57155"/>
                <a:gd name="adj2" fmla="val 18590"/>
                <a:gd name="adj3" fmla="val 16667"/>
              </a:avLst>
            </a:prstGeom>
            <a:solidFill>
              <a:schemeClr val="bg1"/>
            </a:solidFill>
            <a:ln w="28575">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7F40E49-2BF9-4A6D-B72C-EA234383C0AE}"/>
                </a:ext>
              </a:extLst>
            </p:cNvPr>
            <p:cNvSpPr/>
            <p:nvPr/>
          </p:nvSpPr>
          <p:spPr>
            <a:xfrm>
              <a:off x="2961927" y="2787320"/>
              <a:ext cx="2660397" cy="1579920"/>
            </a:xfrm>
            <a:prstGeom prst="rect">
              <a:avLst/>
            </a:prstGeom>
          </p:spPr>
          <p:txBody>
            <a:bodyPr wrap="square">
              <a:spAutoFit/>
            </a:bodyPr>
            <a:lstStyle/>
            <a:p>
              <a:pPr algn="ctr">
                <a:spcBef>
                  <a:spcPts val="800"/>
                </a:spcBef>
              </a:pPr>
              <a:r>
                <a:rPr lang="en-GB" dirty="0"/>
                <a:t>It feels good to give </a:t>
              </a:r>
              <a:br>
                <a:rPr lang="en-GB" dirty="0"/>
              </a:br>
              <a:r>
                <a:rPr lang="en-GB" dirty="0"/>
                <a:t>and receive help. </a:t>
              </a:r>
            </a:p>
            <a:p>
              <a:pPr algn="ctr">
                <a:spcBef>
                  <a:spcPts val="800"/>
                </a:spcBef>
              </a:pPr>
              <a:r>
                <a:rPr lang="en-GB" dirty="0"/>
                <a:t>What could we do to help people we know </a:t>
              </a:r>
              <a:br>
                <a:rPr lang="en-GB" dirty="0"/>
              </a:br>
              <a:r>
                <a:rPr lang="en-GB" dirty="0"/>
                <a:t>to ‘find their brave’?</a:t>
              </a:r>
            </a:p>
          </p:txBody>
        </p:sp>
      </p:grpSp>
    </p:spTree>
    <p:extLst>
      <p:ext uri="{BB962C8B-B14F-4D97-AF65-F5344CB8AC3E}">
        <p14:creationId xmlns:p14="http://schemas.microsoft.com/office/powerpoint/2010/main" val="199482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DDB62E96-3F6D-4A35-865F-EB4F3CBCD6A2}"/>
              </a:ext>
            </a:extLst>
          </p:cNvPr>
          <p:cNvSpPr/>
          <p:nvPr/>
        </p:nvSpPr>
        <p:spPr>
          <a:xfrm>
            <a:off x="3988525" y="5483090"/>
            <a:ext cx="1166949" cy="734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1703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br>
              <a:rPr lang="en-GB" dirty="0">
                <a:solidFill>
                  <a:srgbClr val="4A3682"/>
                </a:solidFill>
              </a:rPr>
            </a:br>
            <a:r>
              <a:rPr lang="en-GB" dirty="0">
                <a:solidFill>
                  <a:srgbClr val="00B0F0"/>
                </a:solidFill>
              </a:rPr>
              <a:t>Getting Help</a:t>
            </a:r>
            <a:br>
              <a:rPr lang="en-GB" dirty="0">
                <a:solidFill>
                  <a:srgbClr val="4A3682"/>
                </a:solidFill>
              </a:rPr>
            </a:br>
            <a:endParaRPr lang="en-GB" dirty="0"/>
          </a:p>
        </p:txBody>
      </p:sp>
      <p:sp>
        <p:nvSpPr>
          <p:cNvPr id="31" name="Content Placeholder 15">
            <a:extLst>
              <a:ext uri="{FF2B5EF4-FFF2-40B4-BE49-F238E27FC236}">
                <a16:creationId xmlns:a16="http://schemas.microsoft.com/office/drawing/2014/main" id="{B6BD3A8A-5F04-40BD-AB42-1B1A175FA7BB}"/>
              </a:ext>
            </a:extLst>
          </p:cNvPr>
          <p:cNvSpPr txBox="1">
            <a:spLocks/>
          </p:cNvSpPr>
          <p:nvPr/>
        </p:nvSpPr>
        <p:spPr>
          <a:xfrm>
            <a:off x="539750" y="1492820"/>
            <a:ext cx="7343861" cy="102822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How does it feel when someone helps you with something</a:t>
            </a:r>
            <a:br>
              <a:rPr lang="en-GB" dirty="0">
                <a:solidFill>
                  <a:schemeClr val="bg1"/>
                </a:solidFill>
              </a:rPr>
            </a:br>
            <a:r>
              <a:rPr lang="en-GB" dirty="0">
                <a:solidFill>
                  <a:schemeClr val="bg1"/>
                </a:solidFill>
              </a:rPr>
              <a:t>you are finding tricky?</a:t>
            </a:r>
          </a:p>
        </p:txBody>
      </p:sp>
      <p:grpSp>
        <p:nvGrpSpPr>
          <p:cNvPr id="11" name="Group 10">
            <a:extLst>
              <a:ext uri="{FF2B5EF4-FFF2-40B4-BE49-F238E27FC236}">
                <a16:creationId xmlns:a16="http://schemas.microsoft.com/office/drawing/2014/main" id="{CFA7C84E-507D-41CF-8D31-76AC10DF3806}"/>
              </a:ext>
            </a:extLst>
          </p:cNvPr>
          <p:cNvGrpSpPr/>
          <p:nvPr/>
        </p:nvGrpSpPr>
        <p:grpSpPr>
          <a:xfrm>
            <a:off x="3241801" y="1538415"/>
            <a:ext cx="2660397" cy="2230396"/>
            <a:chOff x="2961927" y="1427204"/>
            <a:chExt cx="2660397" cy="2230396"/>
          </a:xfrm>
        </p:grpSpPr>
        <p:sp>
          <p:nvSpPr>
            <p:cNvPr id="9" name="Speech Bubble: Rectangle with Corners Rounded 8">
              <a:extLst>
                <a:ext uri="{FF2B5EF4-FFF2-40B4-BE49-F238E27FC236}">
                  <a16:creationId xmlns:a16="http://schemas.microsoft.com/office/drawing/2014/main" id="{437CC7AB-5F82-4F63-BFE2-9490414F216B}"/>
                </a:ext>
              </a:extLst>
            </p:cNvPr>
            <p:cNvSpPr/>
            <p:nvPr/>
          </p:nvSpPr>
          <p:spPr>
            <a:xfrm>
              <a:off x="2982310" y="1427204"/>
              <a:ext cx="2619632" cy="2230396"/>
            </a:xfrm>
            <a:prstGeom prst="wedgeRoundRectCallout">
              <a:avLst>
                <a:gd name="adj1" fmla="val -57155"/>
                <a:gd name="adj2" fmla="val 18590"/>
                <a:gd name="adj3" fmla="val 16667"/>
              </a:avLst>
            </a:prstGeom>
            <a:solidFill>
              <a:schemeClr val="bg1"/>
            </a:solidFill>
            <a:ln w="28575">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7F40E49-2BF9-4A6D-B72C-EA234383C0AE}"/>
                </a:ext>
              </a:extLst>
            </p:cNvPr>
            <p:cNvSpPr/>
            <p:nvPr/>
          </p:nvSpPr>
          <p:spPr>
            <a:xfrm>
              <a:off x="2961927" y="1564001"/>
              <a:ext cx="2660397" cy="2031325"/>
            </a:xfrm>
            <a:prstGeom prst="rect">
              <a:avLst/>
            </a:prstGeom>
          </p:spPr>
          <p:txBody>
            <a:bodyPr wrap="square">
              <a:spAutoFit/>
            </a:bodyPr>
            <a:lstStyle/>
            <a:p>
              <a:pPr algn="ctr"/>
              <a:r>
                <a:rPr lang="en-GB" dirty="0"/>
                <a:t>It is important for anyone struggling </a:t>
              </a:r>
              <a:br>
                <a:rPr lang="en-GB" dirty="0"/>
              </a:br>
              <a:r>
                <a:rPr lang="en-GB" dirty="0"/>
                <a:t>with their mental health to get help to </a:t>
              </a:r>
              <a:br>
                <a:rPr lang="en-GB" dirty="0"/>
              </a:br>
              <a:r>
                <a:rPr lang="en-GB" dirty="0"/>
                <a:t>feel better, just like </a:t>
              </a:r>
              <a:br>
                <a:rPr lang="en-GB" dirty="0"/>
              </a:br>
              <a:r>
                <a:rPr lang="en-GB" dirty="0"/>
                <a:t>they would with their </a:t>
              </a:r>
              <a:br>
                <a:rPr lang="en-GB" dirty="0"/>
              </a:br>
              <a:r>
                <a:rPr lang="en-GB" dirty="0"/>
                <a:t>physical health.</a:t>
              </a:r>
            </a:p>
          </p:txBody>
        </p:sp>
      </p:grpSp>
      <p:pic>
        <p:nvPicPr>
          <p:cNvPr id="10" name="Picture 9">
            <a:extLst>
              <a:ext uri="{FF2B5EF4-FFF2-40B4-BE49-F238E27FC236}">
                <a16:creationId xmlns:a16="http://schemas.microsoft.com/office/drawing/2014/main" id="{C8B09DF1-3494-4E44-B610-9F0251722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26335" y="1828800"/>
            <a:ext cx="2371047" cy="6858000"/>
          </a:xfrm>
          <a:prstGeom prst="rect">
            <a:avLst/>
          </a:prstGeom>
        </p:spPr>
      </p:pic>
      <p:grpSp>
        <p:nvGrpSpPr>
          <p:cNvPr id="23" name="Group 22">
            <a:extLst>
              <a:ext uri="{FF2B5EF4-FFF2-40B4-BE49-F238E27FC236}">
                <a16:creationId xmlns:a16="http://schemas.microsoft.com/office/drawing/2014/main" id="{253189A3-8494-4044-AC59-6AD44B77C909}"/>
              </a:ext>
            </a:extLst>
          </p:cNvPr>
          <p:cNvGrpSpPr/>
          <p:nvPr/>
        </p:nvGrpSpPr>
        <p:grpSpPr>
          <a:xfrm>
            <a:off x="5727953" y="3976816"/>
            <a:ext cx="2660397" cy="1695880"/>
            <a:chOff x="2961927" y="1427204"/>
            <a:chExt cx="2660397" cy="2230396"/>
          </a:xfrm>
        </p:grpSpPr>
        <p:sp>
          <p:nvSpPr>
            <p:cNvPr id="24" name="Speech Bubble: Rectangle with Corners Rounded 23">
              <a:extLst>
                <a:ext uri="{FF2B5EF4-FFF2-40B4-BE49-F238E27FC236}">
                  <a16:creationId xmlns:a16="http://schemas.microsoft.com/office/drawing/2014/main" id="{41482D07-4832-4320-9613-D724B67FB25C}"/>
                </a:ext>
              </a:extLst>
            </p:cNvPr>
            <p:cNvSpPr/>
            <p:nvPr/>
          </p:nvSpPr>
          <p:spPr>
            <a:xfrm>
              <a:off x="2982310" y="1427204"/>
              <a:ext cx="2619632" cy="2230396"/>
            </a:xfrm>
            <a:prstGeom prst="wedgeRoundRectCallout">
              <a:avLst>
                <a:gd name="adj1" fmla="val -57155"/>
                <a:gd name="adj2" fmla="val 18590"/>
                <a:gd name="adj3" fmla="val 16667"/>
              </a:avLst>
            </a:prstGeom>
            <a:solidFill>
              <a:schemeClr val="bg1"/>
            </a:solidFill>
            <a:ln w="28575">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15CCE71-ADD4-45B3-8B53-C4107D49099B}"/>
                </a:ext>
              </a:extLst>
            </p:cNvPr>
            <p:cNvSpPr/>
            <p:nvPr/>
          </p:nvSpPr>
          <p:spPr>
            <a:xfrm>
              <a:off x="2961927" y="1564001"/>
              <a:ext cx="2660397" cy="1477328"/>
            </a:xfrm>
            <a:prstGeom prst="rect">
              <a:avLst/>
            </a:prstGeom>
          </p:spPr>
          <p:txBody>
            <a:bodyPr wrap="square">
              <a:spAutoFit/>
            </a:bodyPr>
            <a:lstStyle/>
            <a:p>
              <a:pPr algn="ctr"/>
              <a:r>
                <a:rPr lang="en-GB" dirty="0"/>
                <a:t>There is a lot we can </a:t>
              </a:r>
              <a:br>
                <a:rPr lang="en-GB" dirty="0"/>
              </a:br>
              <a:r>
                <a:rPr lang="en-GB" dirty="0"/>
                <a:t>do to help ourselves </a:t>
              </a:r>
              <a:br>
                <a:rPr lang="en-GB" dirty="0"/>
              </a:br>
              <a:r>
                <a:rPr lang="en-GB" dirty="0"/>
                <a:t>feel better but sometimes further help from others is needed.</a:t>
              </a:r>
            </a:p>
          </p:txBody>
        </p:sp>
      </p:grpSp>
      <p:pic>
        <p:nvPicPr>
          <p:cNvPr id="13" name="Picture 12">
            <a:extLst>
              <a:ext uri="{FF2B5EF4-FFF2-40B4-BE49-F238E27FC236}">
                <a16:creationId xmlns:a16="http://schemas.microsoft.com/office/drawing/2014/main" id="{80CF7C3F-935B-41A0-B4DC-8F5EE8E7F3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690299" y="4040703"/>
            <a:ext cx="1763402" cy="5004486"/>
          </a:xfrm>
          <a:prstGeom prst="rect">
            <a:avLst/>
          </a:prstGeom>
        </p:spPr>
      </p:pic>
    </p:spTree>
    <p:extLst>
      <p:ext uri="{BB962C8B-B14F-4D97-AF65-F5344CB8AC3E}">
        <p14:creationId xmlns:p14="http://schemas.microsoft.com/office/powerpoint/2010/main" val="221640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ounded Rectangle 6">
            <a:extLst>
              <a:ext uri="{FF2B5EF4-FFF2-40B4-BE49-F238E27FC236}">
                <a16:creationId xmlns:a16="http://schemas.microsoft.com/office/drawing/2014/main" id="{3C7A0824-DD36-4E84-ABBF-58237D8F729F}"/>
              </a:ext>
            </a:extLst>
          </p:cNvPr>
          <p:cNvSpPr/>
          <p:nvPr/>
        </p:nvSpPr>
        <p:spPr bwMode="auto">
          <a:xfrm>
            <a:off x="755650" y="1977472"/>
            <a:ext cx="5679984" cy="1184535"/>
          </a:xfrm>
          <a:prstGeom prst="roundRect">
            <a:avLst>
              <a:gd name="adj" fmla="val 6409"/>
            </a:avLst>
          </a:prstGeom>
          <a:solidFill>
            <a:srgbClr val="E5007E"/>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350" dirty="0">
                <a:latin typeface="Twinkl" pitchFamily="50" charset="0"/>
              </a:rPr>
              <a:t> </a:t>
            </a:r>
            <a:r>
              <a:rPr lang="en-GB" dirty="0"/>
              <a:t>We can talk to someone we trust and if we are</a:t>
            </a:r>
            <a:br>
              <a:rPr lang="en-GB" dirty="0"/>
            </a:br>
            <a:r>
              <a:rPr lang="en-GB" dirty="0"/>
              <a:t>a child, we can talk to a trusted adult in our </a:t>
            </a:r>
            <a:br>
              <a:rPr lang="en-GB" dirty="0"/>
            </a:br>
            <a:r>
              <a:rPr lang="en-GB" dirty="0"/>
              <a:t>family or at school.</a:t>
            </a:r>
          </a:p>
        </p:txBody>
      </p:sp>
      <p:sp>
        <p:nvSpPr>
          <p:cNvPr id="3" name="Title 2"/>
          <p:cNvSpPr>
            <a:spLocks noGrp="1"/>
          </p:cNvSpPr>
          <p:nvPr>
            <p:ph type="title"/>
          </p:nvPr>
        </p:nvSpPr>
        <p:spPr/>
        <p:txBody>
          <a:bodyPr/>
          <a:lstStyle/>
          <a:p>
            <a:br>
              <a:rPr lang="en-GB" dirty="0">
                <a:solidFill>
                  <a:srgbClr val="4A3682"/>
                </a:solidFill>
              </a:rPr>
            </a:br>
            <a:r>
              <a:rPr lang="en-GB" dirty="0">
                <a:solidFill>
                  <a:srgbClr val="00B0F0"/>
                </a:solidFill>
              </a:rPr>
              <a:t>Getting Help</a:t>
            </a:r>
            <a:br>
              <a:rPr lang="en-GB" dirty="0">
                <a:solidFill>
                  <a:srgbClr val="4A3682"/>
                </a:solidFill>
              </a:rPr>
            </a:br>
            <a:endParaRPr lang="en-GB" dirty="0"/>
          </a:p>
        </p:txBody>
      </p:sp>
      <p:sp>
        <p:nvSpPr>
          <p:cNvPr id="21" name="Oval 20">
            <a:extLst>
              <a:ext uri="{FF2B5EF4-FFF2-40B4-BE49-F238E27FC236}">
                <a16:creationId xmlns:a16="http://schemas.microsoft.com/office/drawing/2014/main" id="{AE817C49-A3BE-4193-9FD2-57A0650ADA29}"/>
              </a:ext>
            </a:extLst>
          </p:cNvPr>
          <p:cNvSpPr/>
          <p:nvPr/>
        </p:nvSpPr>
        <p:spPr>
          <a:xfrm>
            <a:off x="6035767" y="1393448"/>
            <a:ext cx="2352583" cy="2352583"/>
          </a:xfrm>
          <a:prstGeom prst="ellipse">
            <a:avLst/>
          </a:prstGeom>
          <a:solidFill>
            <a:schemeClr val="bg1"/>
          </a:solidFill>
          <a:ln w="28575">
            <a:solidFill>
              <a:srgbClr val="E50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5471934-36FB-49AE-B449-F896FC574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99727" y="1314993"/>
            <a:ext cx="2425987" cy="2355669"/>
          </a:xfrm>
          <a:prstGeom prst="rect">
            <a:avLst/>
          </a:prstGeom>
        </p:spPr>
      </p:pic>
      <p:sp>
        <p:nvSpPr>
          <p:cNvPr id="11" name="Rounded Rectangle 6">
            <a:extLst>
              <a:ext uri="{FF2B5EF4-FFF2-40B4-BE49-F238E27FC236}">
                <a16:creationId xmlns:a16="http://schemas.microsoft.com/office/drawing/2014/main" id="{D5097A67-91E6-4F07-BABE-C9980A3E7D1C}"/>
              </a:ext>
            </a:extLst>
          </p:cNvPr>
          <p:cNvSpPr/>
          <p:nvPr/>
        </p:nvSpPr>
        <p:spPr bwMode="auto">
          <a:xfrm>
            <a:off x="2899954" y="4524875"/>
            <a:ext cx="3127984" cy="574642"/>
          </a:xfrm>
          <a:prstGeom prst="roundRect">
            <a:avLst>
              <a:gd name="adj" fmla="val 6409"/>
            </a:avLst>
          </a:prstGeom>
          <a:solidFill>
            <a:srgbClr val="009385"/>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2563">
              <a:defRPr/>
            </a:pPr>
            <a:r>
              <a:rPr lang="en-GB" dirty="0">
                <a:latin typeface="Twinkl" pitchFamily="50" charset="0"/>
              </a:rPr>
              <a:t>We can talk to our doctor.</a:t>
            </a:r>
          </a:p>
        </p:txBody>
      </p:sp>
      <p:grpSp>
        <p:nvGrpSpPr>
          <p:cNvPr id="13" name="Group 12">
            <a:extLst>
              <a:ext uri="{FF2B5EF4-FFF2-40B4-BE49-F238E27FC236}">
                <a16:creationId xmlns:a16="http://schemas.microsoft.com/office/drawing/2014/main" id="{09FCE037-0214-4021-90E4-97B3FE164D68}"/>
              </a:ext>
            </a:extLst>
          </p:cNvPr>
          <p:cNvGrpSpPr/>
          <p:nvPr/>
        </p:nvGrpSpPr>
        <p:grpSpPr>
          <a:xfrm>
            <a:off x="755650" y="3432356"/>
            <a:ext cx="2352583" cy="2660469"/>
            <a:chOff x="755650" y="3432356"/>
            <a:chExt cx="2352583" cy="2660469"/>
          </a:xfrm>
        </p:grpSpPr>
        <p:sp>
          <p:nvSpPr>
            <p:cNvPr id="12" name="Oval 11">
              <a:extLst>
                <a:ext uri="{FF2B5EF4-FFF2-40B4-BE49-F238E27FC236}">
                  <a16:creationId xmlns:a16="http://schemas.microsoft.com/office/drawing/2014/main" id="{562FECDE-D5C2-4D73-B867-A931BBF7F250}"/>
                </a:ext>
              </a:extLst>
            </p:cNvPr>
            <p:cNvSpPr/>
            <p:nvPr/>
          </p:nvSpPr>
          <p:spPr>
            <a:xfrm>
              <a:off x="755650" y="3635905"/>
              <a:ext cx="2352583" cy="2352583"/>
            </a:xfrm>
            <a:prstGeom prst="ellipse">
              <a:avLst/>
            </a:prstGeom>
            <a:solidFill>
              <a:schemeClr val="bg1"/>
            </a:solidFill>
            <a:ln w="28575">
              <a:solidFill>
                <a:srgbClr val="0093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98D2235C-CD6F-4B3E-8F3F-C94572C52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709" y="3432356"/>
              <a:ext cx="1621708" cy="2660469"/>
            </a:xfrm>
            <a:prstGeom prst="rect">
              <a:avLst/>
            </a:prstGeom>
          </p:spPr>
        </p:pic>
      </p:grpSp>
    </p:spTree>
    <p:extLst>
      <p:ext uri="{BB962C8B-B14F-4D97-AF65-F5344CB8AC3E}">
        <p14:creationId xmlns:p14="http://schemas.microsoft.com/office/powerpoint/2010/main" val="334766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left)">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out)">
                                      <p:cBhvr>
                                        <p:cTn id="13" dur="2000"/>
                                        <p:tgtEl>
                                          <p:spTgt spid="13"/>
                                        </p:tgtEl>
                                      </p:cBhvr>
                                    </p:animEffect>
                                  </p:childTnLst>
                                </p:cTn>
                              </p:par>
                            </p:childTnLst>
                          </p:cTn>
                        </p:par>
                        <p:par>
                          <p:cTn id="14" fill="hold">
                            <p:stCondLst>
                              <p:cond delay="2000"/>
                            </p:stCondLst>
                            <p:childTnLst>
                              <p:par>
                                <p:cTn id="15" presetID="1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ppt_x</p:attrName>
                                        </p:attrNameLst>
                                      </p:cBhvr>
                                      <p:tavLst>
                                        <p:tav tm="0">
                                          <p:val>
                                            <p:strVal val="#ppt_x-#ppt_w*1.125000"/>
                                          </p:val>
                                        </p:tav>
                                        <p:tav tm="100000">
                                          <p:val>
                                            <p:strVal val="#ppt_x"/>
                                          </p:val>
                                        </p:tav>
                                      </p:tavLst>
                                    </p:anim>
                                    <p:animEffect transition="in" filter="wipe(righ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ounded Rectangle 6">
            <a:extLst>
              <a:ext uri="{FF2B5EF4-FFF2-40B4-BE49-F238E27FC236}">
                <a16:creationId xmlns:a16="http://schemas.microsoft.com/office/drawing/2014/main" id="{3C7A0824-DD36-4E84-ABBF-58237D8F729F}"/>
              </a:ext>
            </a:extLst>
          </p:cNvPr>
          <p:cNvSpPr/>
          <p:nvPr/>
        </p:nvSpPr>
        <p:spPr bwMode="auto">
          <a:xfrm>
            <a:off x="2192784" y="2281739"/>
            <a:ext cx="4242850" cy="576000"/>
          </a:xfrm>
          <a:prstGeom prst="roundRect">
            <a:avLst>
              <a:gd name="adj" fmla="val 6409"/>
            </a:avLst>
          </a:prstGeom>
          <a:solidFill>
            <a:srgbClr val="F08114"/>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350" dirty="0">
                <a:latin typeface="Twinkl" pitchFamily="50" charset="0"/>
              </a:rPr>
              <a:t> </a:t>
            </a:r>
            <a:r>
              <a:rPr lang="en-GB" dirty="0"/>
              <a:t>We can call ChildLine on 0800 1111.</a:t>
            </a:r>
          </a:p>
        </p:txBody>
      </p:sp>
      <p:sp>
        <p:nvSpPr>
          <p:cNvPr id="3" name="Title 2"/>
          <p:cNvSpPr>
            <a:spLocks noGrp="1"/>
          </p:cNvSpPr>
          <p:nvPr>
            <p:ph type="title"/>
          </p:nvPr>
        </p:nvSpPr>
        <p:spPr/>
        <p:txBody>
          <a:bodyPr/>
          <a:lstStyle/>
          <a:p>
            <a:br>
              <a:rPr lang="en-GB" dirty="0">
                <a:solidFill>
                  <a:srgbClr val="4A3682"/>
                </a:solidFill>
              </a:rPr>
            </a:br>
            <a:r>
              <a:rPr lang="en-GB" dirty="0">
                <a:solidFill>
                  <a:srgbClr val="00B0F0"/>
                </a:solidFill>
              </a:rPr>
              <a:t>Getting Help</a:t>
            </a:r>
            <a:br>
              <a:rPr lang="en-GB" dirty="0">
                <a:solidFill>
                  <a:srgbClr val="4A3682"/>
                </a:solidFill>
              </a:rPr>
            </a:br>
            <a:endParaRPr lang="en-GB" dirty="0"/>
          </a:p>
        </p:txBody>
      </p:sp>
      <p:sp>
        <p:nvSpPr>
          <p:cNvPr id="21" name="Oval 20">
            <a:extLst>
              <a:ext uri="{FF2B5EF4-FFF2-40B4-BE49-F238E27FC236}">
                <a16:creationId xmlns:a16="http://schemas.microsoft.com/office/drawing/2014/main" id="{AE817C49-A3BE-4193-9FD2-57A0650ADA29}"/>
              </a:ext>
            </a:extLst>
          </p:cNvPr>
          <p:cNvSpPr/>
          <p:nvPr/>
        </p:nvSpPr>
        <p:spPr>
          <a:xfrm>
            <a:off x="6035767" y="1393448"/>
            <a:ext cx="2352583" cy="2352583"/>
          </a:xfrm>
          <a:prstGeom prst="ellipse">
            <a:avLst/>
          </a:prstGeom>
          <a:solidFill>
            <a:schemeClr val="bg1"/>
          </a:solidFill>
          <a:ln w="28575">
            <a:solidFill>
              <a:srgbClr val="F08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6">
            <a:extLst>
              <a:ext uri="{FF2B5EF4-FFF2-40B4-BE49-F238E27FC236}">
                <a16:creationId xmlns:a16="http://schemas.microsoft.com/office/drawing/2014/main" id="{D5097A67-91E6-4F07-BABE-C9980A3E7D1C}"/>
              </a:ext>
            </a:extLst>
          </p:cNvPr>
          <p:cNvSpPr/>
          <p:nvPr/>
        </p:nvSpPr>
        <p:spPr bwMode="auto">
          <a:xfrm>
            <a:off x="2899954" y="4524875"/>
            <a:ext cx="5488396" cy="574642"/>
          </a:xfrm>
          <a:prstGeom prst="roundRect">
            <a:avLst>
              <a:gd name="adj" fmla="val 6409"/>
            </a:avLst>
          </a:prstGeom>
          <a:solidFill>
            <a:srgbClr val="009543"/>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6700" lvl="0"/>
            <a:r>
              <a:rPr lang="en-GB" dirty="0"/>
              <a:t>We can call 999 if we are in immediate danger.</a:t>
            </a:r>
          </a:p>
        </p:txBody>
      </p:sp>
      <p:pic>
        <p:nvPicPr>
          <p:cNvPr id="9" name="Picture 8">
            <a:extLst>
              <a:ext uri="{FF2B5EF4-FFF2-40B4-BE49-F238E27FC236}">
                <a16:creationId xmlns:a16="http://schemas.microsoft.com/office/drawing/2014/main" id="{84880FD8-B4A5-4CEF-BD07-9195CA61E0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0677" y="1020931"/>
            <a:ext cx="1928228" cy="2907437"/>
          </a:xfrm>
          <a:prstGeom prst="rect">
            <a:avLst/>
          </a:prstGeom>
        </p:spPr>
      </p:pic>
      <p:grpSp>
        <p:nvGrpSpPr>
          <p:cNvPr id="26" name="Group 25">
            <a:extLst>
              <a:ext uri="{FF2B5EF4-FFF2-40B4-BE49-F238E27FC236}">
                <a16:creationId xmlns:a16="http://schemas.microsoft.com/office/drawing/2014/main" id="{C804FAF3-C564-4E42-89D6-0B2B0B3293B9}"/>
              </a:ext>
            </a:extLst>
          </p:cNvPr>
          <p:cNvGrpSpPr/>
          <p:nvPr/>
        </p:nvGrpSpPr>
        <p:grpSpPr>
          <a:xfrm>
            <a:off x="755650" y="3347406"/>
            <a:ext cx="2407553" cy="2745419"/>
            <a:chOff x="755650" y="3347406"/>
            <a:chExt cx="2407553" cy="2745419"/>
          </a:xfrm>
        </p:grpSpPr>
        <p:sp>
          <p:nvSpPr>
            <p:cNvPr id="12" name="Oval 11">
              <a:extLst>
                <a:ext uri="{FF2B5EF4-FFF2-40B4-BE49-F238E27FC236}">
                  <a16:creationId xmlns:a16="http://schemas.microsoft.com/office/drawing/2014/main" id="{562FECDE-D5C2-4D73-B867-A931BBF7F250}"/>
                </a:ext>
              </a:extLst>
            </p:cNvPr>
            <p:cNvSpPr/>
            <p:nvPr/>
          </p:nvSpPr>
          <p:spPr>
            <a:xfrm>
              <a:off x="755650" y="3635905"/>
              <a:ext cx="2352583" cy="2352583"/>
            </a:xfrm>
            <a:prstGeom prst="ellipse">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7D59C8FB-5BB5-450E-A557-6B3EDB4FB825}"/>
                </a:ext>
              </a:extLst>
            </p:cNvPr>
            <p:cNvGrpSpPr/>
            <p:nvPr/>
          </p:nvGrpSpPr>
          <p:grpSpPr>
            <a:xfrm>
              <a:off x="841579" y="3347406"/>
              <a:ext cx="2321624" cy="2745419"/>
              <a:chOff x="761680" y="3429000"/>
              <a:chExt cx="2321624" cy="2745419"/>
            </a:xfrm>
          </p:grpSpPr>
          <p:pic>
            <p:nvPicPr>
              <p:cNvPr id="17" name="Picture 16">
                <a:extLst>
                  <a:ext uri="{FF2B5EF4-FFF2-40B4-BE49-F238E27FC236}">
                    <a16:creationId xmlns:a16="http://schemas.microsoft.com/office/drawing/2014/main" id="{47AE3755-EDC2-4C2D-BAC7-5E0C59960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9475" y="3524251"/>
                <a:ext cx="933829" cy="2482850"/>
              </a:xfrm>
              <a:prstGeom prst="rect">
                <a:avLst/>
              </a:prstGeom>
            </p:spPr>
          </p:pic>
          <p:pic>
            <p:nvPicPr>
              <p:cNvPr id="15" name="Picture 14">
                <a:extLst>
                  <a:ext uri="{FF2B5EF4-FFF2-40B4-BE49-F238E27FC236}">
                    <a16:creationId xmlns:a16="http://schemas.microsoft.com/office/drawing/2014/main" id="{18542FE1-B086-48AD-AEC0-9BA57BBBC9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001" y="3429000"/>
                <a:ext cx="1098473" cy="2663825"/>
              </a:xfrm>
              <a:prstGeom prst="rect">
                <a:avLst/>
              </a:prstGeom>
            </p:spPr>
          </p:pic>
          <p:pic>
            <p:nvPicPr>
              <p:cNvPr id="24" name="Picture 23">
                <a:extLst>
                  <a:ext uri="{FF2B5EF4-FFF2-40B4-BE49-F238E27FC236}">
                    <a16:creationId xmlns:a16="http://schemas.microsoft.com/office/drawing/2014/main" id="{80FEE796-6937-4FC7-B3BB-8471636C80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680" y="3524435"/>
                <a:ext cx="871661" cy="2649984"/>
              </a:xfrm>
              <a:prstGeom prst="rect">
                <a:avLst/>
              </a:prstGeom>
            </p:spPr>
          </p:pic>
        </p:grpSp>
      </p:grpSp>
    </p:spTree>
    <p:extLst>
      <p:ext uri="{BB962C8B-B14F-4D97-AF65-F5344CB8AC3E}">
        <p14:creationId xmlns:p14="http://schemas.microsoft.com/office/powerpoint/2010/main" val="42844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left)">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circle(out)">
                                      <p:cBhvr>
                                        <p:cTn id="13" dur="2000"/>
                                        <p:tgtEl>
                                          <p:spTgt spid="26"/>
                                        </p:tgtEl>
                                      </p:cBhvr>
                                    </p:animEffect>
                                  </p:childTnLst>
                                </p:cTn>
                              </p:par>
                            </p:childTnLst>
                          </p:cTn>
                        </p:par>
                        <p:par>
                          <p:cTn id="14" fill="hold">
                            <p:stCondLst>
                              <p:cond delay="2000"/>
                            </p:stCondLst>
                            <p:childTnLst>
                              <p:par>
                                <p:cTn id="15" presetID="1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ppt_x</p:attrName>
                                        </p:attrNameLst>
                                      </p:cBhvr>
                                      <p:tavLst>
                                        <p:tav tm="0">
                                          <p:val>
                                            <p:strVal val="#ppt_x-#ppt_w*1.125000"/>
                                          </p:val>
                                        </p:tav>
                                        <p:tav tm="100000">
                                          <p:val>
                                            <p:strVal val="#ppt_x"/>
                                          </p:val>
                                        </p:tav>
                                      </p:tavLst>
                                    </p:anim>
                                    <p:animEffect transition="in" filter="wipe(righ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962" y="509360"/>
            <a:ext cx="8220075" cy="994306"/>
          </a:xfrm>
        </p:spPr>
        <p:txBody>
          <a:bodyPr/>
          <a:lstStyle/>
          <a:p>
            <a:pPr algn="ctr"/>
            <a:r>
              <a:rPr lang="en-GB" dirty="0">
                <a:solidFill>
                  <a:srgbClr val="00A7E7"/>
                </a:solidFill>
              </a:rPr>
              <a:t>Reflection</a:t>
            </a:r>
          </a:p>
        </p:txBody>
      </p:sp>
      <p:grpSp>
        <p:nvGrpSpPr>
          <p:cNvPr id="17" name="Group 16">
            <a:extLst>
              <a:ext uri="{FF2B5EF4-FFF2-40B4-BE49-F238E27FC236}">
                <a16:creationId xmlns:a16="http://schemas.microsoft.com/office/drawing/2014/main" id="{2700EAAE-5481-4C1E-A876-D876108953FA}"/>
              </a:ext>
            </a:extLst>
          </p:cNvPr>
          <p:cNvGrpSpPr/>
          <p:nvPr/>
        </p:nvGrpSpPr>
        <p:grpSpPr>
          <a:xfrm>
            <a:off x="347031" y="1544514"/>
            <a:ext cx="7368219" cy="952933"/>
            <a:chOff x="347031" y="1580040"/>
            <a:chExt cx="8041319" cy="820748"/>
          </a:xfrm>
        </p:grpSpPr>
        <p:sp>
          <p:nvSpPr>
            <p:cNvPr id="18" name="Rectangle: Top Corners Rounded 17">
              <a:extLst>
                <a:ext uri="{FF2B5EF4-FFF2-40B4-BE49-F238E27FC236}">
                  <a16:creationId xmlns:a16="http://schemas.microsoft.com/office/drawing/2014/main" id="{061730ED-C1CB-4E37-825A-4943EADC9D6C}"/>
                </a:ext>
              </a:extLst>
            </p:cNvPr>
            <p:cNvSpPr/>
            <p:nvPr/>
          </p:nvSpPr>
          <p:spPr>
            <a:xfrm rot="5400000">
              <a:off x="4006941" y="-2078558"/>
              <a:ext cx="722811" cy="8040007"/>
            </a:xfrm>
            <a:prstGeom prst="round2SameRect">
              <a:avLst>
                <a:gd name="adj1" fmla="val 44445"/>
                <a:gd name="adj2" fmla="val 0"/>
              </a:avLst>
            </a:prstGeom>
            <a:solidFill>
              <a:srgbClr val="01A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9" name="Right Triangle 18">
              <a:extLst>
                <a:ext uri="{FF2B5EF4-FFF2-40B4-BE49-F238E27FC236}">
                  <a16:creationId xmlns:a16="http://schemas.microsoft.com/office/drawing/2014/main" id="{469E4960-AB93-452F-B1EC-B96CD1BBD071}"/>
                </a:ext>
              </a:extLst>
            </p:cNvPr>
            <p:cNvSpPr/>
            <p:nvPr/>
          </p:nvSpPr>
          <p:spPr>
            <a:xfrm flipH="1" flipV="1">
              <a:off x="347031" y="2302525"/>
              <a:ext cx="98263" cy="98263"/>
            </a:xfrm>
            <a:prstGeom prst="rtTriangle">
              <a:avLst/>
            </a:prstGeom>
            <a:solidFill>
              <a:srgbClr val="013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20" name="Content Placeholder 15">
            <a:extLst>
              <a:ext uri="{FF2B5EF4-FFF2-40B4-BE49-F238E27FC236}">
                <a16:creationId xmlns:a16="http://schemas.microsoft.com/office/drawing/2014/main" id="{D04FAD9D-CD8A-4D9E-BC10-0CCF48F0C4E8}"/>
              </a:ext>
            </a:extLst>
          </p:cNvPr>
          <p:cNvSpPr txBox="1">
            <a:spLocks/>
          </p:cNvSpPr>
          <p:nvPr/>
        </p:nvSpPr>
        <p:spPr>
          <a:xfrm>
            <a:off x="493259" y="1454008"/>
            <a:ext cx="7164841" cy="102822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dirty="0">
                <a:solidFill>
                  <a:prstClr val="white"/>
                </a:solidFill>
              </a:rPr>
              <a:t>Being kind to all people helps us, and them, to feel good on the inside and this can help us all to ‘find our brave’. </a:t>
            </a:r>
          </a:p>
        </p:txBody>
      </p:sp>
      <p:sp>
        <p:nvSpPr>
          <p:cNvPr id="22" name="Content Placeholder 15">
            <a:extLst>
              <a:ext uri="{FF2B5EF4-FFF2-40B4-BE49-F238E27FC236}">
                <a16:creationId xmlns:a16="http://schemas.microsoft.com/office/drawing/2014/main" id="{71B418B9-1A15-491C-BF0E-CEF195A2387C}"/>
              </a:ext>
            </a:extLst>
          </p:cNvPr>
          <p:cNvSpPr txBox="1">
            <a:spLocks/>
          </p:cNvSpPr>
          <p:nvPr/>
        </p:nvSpPr>
        <p:spPr>
          <a:xfrm>
            <a:off x="471485" y="2293842"/>
            <a:ext cx="7886700" cy="2339117"/>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In this moment of quiet:</a:t>
            </a:r>
          </a:p>
          <a:p>
            <a:r>
              <a:rPr lang="en-GB" dirty="0"/>
              <a:t>think about anyone who you could show kindness to;</a:t>
            </a:r>
          </a:p>
          <a:p>
            <a:r>
              <a:rPr lang="en-GB" dirty="0"/>
              <a:t>think about anyone facing challenges that you could help them to overcome;</a:t>
            </a:r>
          </a:p>
          <a:p>
            <a:r>
              <a:rPr lang="en-GB" dirty="0"/>
              <a:t>think about anything you would like to ‘find your brave’ with and think of someone you could talk to about it.</a:t>
            </a:r>
          </a:p>
        </p:txBody>
      </p:sp>
      <p:pic>
        <p:nvPicPr>
          <p:cNvPr id="13" name="Picture 12">
            <a:extLst>
              <a:ext uri="{FF2B5EF4-FFF2-40B4-BE49-F238E27FC236}">
                <a16:creationId xmlns:a16="http://schemas.microsoft.com/office/drawing/2014/main" id="{52658078-2F88-4E72-9DDB-70F73B72A2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0596" y="4931536"/>
            <a:ext cx="1718192" cy="1413702"/>
          </a:xfrm>
          <a:prstGeom prst="rect">
            <a:avLst/>
          </a:prstGeom>
        </p:spPr>
      </p:pic>
      <p:pic>
        <p:nvPicPr>
          <p:cNvPr id="16" name="Picture 15">
            <a:extLst>
              <a:ext uri="{FF2B5EF4-FFF2-40B4-BE49-F238E27FC236}">
                <a16:creationId xmlns:a16="http://schemas.microsoft.com/office/drawing/2014/main" id="{84598981-3FAA-4D28-A66D-ADB8736F2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6206" y="4249783"/>
            <a:ext cx="1549672" cy="2095455"/>
          </a:xfrm>
          <a:prstGeom prst="rect">
            <a:avLst/>
          </a:prstGeom>
        </p:spPr>
      </p:pic>
      <p:pic>
        <p:nvPicPr>
          <p:cNvPr id="46" name="Picture 45">
            <a:extLst>
              <a:ext uri="{FF2B5EF4-FFF2-40B4-BE49-F238E27FC236}">
                <a16:creationId xmlns:a16="http://schemas.microsoft.com/office/drawing/2014/main" id="{176DADEF-83DF-4A2B-AF2A-3AED9C67BA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126" y="4611061"/>
            <a:ext cx="2112053" cy="1734177"/>
          </a:xfrm>
          <a:prstGeom prst="rect">
            <a:avLst/>
          </a:prstGeom>
        </p:spPr>
      </p:pic>
      <p:pic>
        <p:nvPicPr>
          <p:cNvPr id="26" name="Picture 25">
            <a:extLst>
              <a:ext uri="{FF2B5EF4-FFF2-40B4-BE49-F238E27FC236}">
                <a16:creationId xmlns:a16="http://schemas.microsoft.com/office/drawing/2014/main" id="{BF68F359-7C54-474C-A2A5-EBAD303016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7266" y="4319450"/>
            <a:ext cx="749299" cy="1964827"/>
          </a:xfrm>
          <a:prstGeom prst="rect">
            <a:avLst/>
          </a:prstGeom>
        </p:spPr>
      </p:pic>
      <p:pic>
        <p:nvPicPr>
          <p:cNvPr id="27" name="Picture 26">
            <a:extLst>
              <a:ext uri="{FF2B5EF4-FFF2-40B4-BE49-F238E27FC236}">
                <a16:creationId xmlns:a16="http://schemas.microsoft.com/office/drawing/2014/main" id="{69CFE5E8-BBC1-459D-A4B3-3B34AEB7B4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9312" y="4395270"/>
            <a:ext cx="1468106" cy="1853864"/>
          </a:xfrm>
          <a:prstGeom prst="rect">
            <a:avLst/>
          </a:prstGeom>
        </p:spPr>
      </p:pic>
    </p:spTree>
    <p:extLst>
      <p:ext uri="{BB962C8B-B14F-4D97-AF65-F5344CB8AC3E}">
        <p14:creationId xmlns:p14="http://schemas.microsoft.com/office/powerpoint/2010/main" val="98017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wipe(left)">
                                      <p:cBhvr>
                                        <p:cTn id="12" dur="500"/>
                                        <p:tgtEl>
                                          <p:spTgt spid="22">
                                            <p:txEl>
                                              <p:pRg st="1" end="1"/>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fltVal val="0"/>
                                          </p:val>
                                        </p:tav>
                                        <p:tav tm="100000">
                                          <p:val>
                                            <p:strVal val="#ppt_w"/>
                                          </p:val>
                                        </p:tav>
                                      </p:tavLst>
                                    </p:anim>
                                    <p:anim calcmode="lin" valueType="num">
                                      <p:cBhvr>
                                        <p:cTn id="16" dur="500" fill="hold"/>
                                        <p:tgtEl>
                                          <p:spTgt spid="46"/>
                                        </p:tgtEl>
                                        <p:attrNameLst>
                                          <p:attrName>ppt_h</p:attrName>
                                        </p:attrNameLst>
                                      </p:cBhvr>
                                      <p:tavLst>
                                        <p:tav tm="0">
                                          <p:val>
                                            <p:fltVal val="0"/>
                                          </p:val>
                                        </p:tav>
                                        <p:tav tm="100000">
                                          <p:val>
                                            <p:strVal val="#ppt_h"/>
                                          </p:val>
                                        </p:tav>
                                      </p:tavLst>
                                    </p:anim>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wipe(left)">
                                      <p:cBhvr>
                                        <p:cTn id="22" dur="500"/>
                                        <p:tgtEl>
                                          <p:spTgt spid="22">
                                            <p:txEl>
                                              <p:pRg st="2" end="2"/>
                                            </p:txEl>
                                          </p:spTgt>
                                        </p:tgtEl>
                                      </p:cBhvr>
                                    </p:animEffect>
                                  </p:childTnLst>
                                </p:cTn>
                              </p:par>
                              <p:par>
                                <p:cTn id="23" presetID="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2">
                                            <p:txEl>
                                              <p:pRg st="3" end="3"/>
                                            </p:txEl>
                                          </p:spTgt>
                                        </p:tgtEl>
                                        <p:attrNameLst>
                                          <p:attrName>style.visibility</p:attrName>
                                        </p:attrNameLst>
                                      </p:cBhvr>
                                      <p:to>
                                        <p:strVal val="visible"/>
                                      </p:to>
                                    </p:set>
                                    <p:animEffect transition="in" filter="wipe(left)">
                                      <p:cBhvr>
                                        <p:cTn id="31" dur="500"/>
                                        <p:tgtEl>
                                          <p:spTgt spid="22">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p:stCondLst>
                              <p:cond delay="500"/>
                            </p:stCondLst>
                            <p:childTnLst>
                              <p:par>
                                <p:cTn id="36" presetID="2" presetClass="entr" presetSubtype="4"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962" y="509360"/>
            <a:ext cx="8220075" cy="994306"/>
          </a:xfrm>
        </p:spPr>
        <p:txBody>
          <a:bodyPr/>
          <a:lstStyle/>
          <a:p>
            <a:pPr algn="ctr"/>
            <a:r>
              <a:rPr lang="en-GB" dirty="0">
                <a:solidFill>
                  <a:srgbClr val="00A7E7"/>
                </a:solidFill>
              </a:rPr>
              <a:t>Reflection</a:t>
            </a:r>
          </a:p>
        </p:txBody>
      </p:sp>
      <p:grpSp>
        <p:nvGrpSpPr>
          <p:cNvPr id="17" name="Group 16">
            <a:extLst>
              <a:ext uri="{FF2B5EF4-FFF2-40B4-BE49-F238E27FC236}">
                <a16:creationId xmlns:a16="http://schemas.microsoft.com/office/drawing/2014/main" id="{2700EAAE-5481-4C1E-A876-D876108953FA}"/>
              </a:ext>
            </a:extLst>
          </p:cNvPr>
          <p:cNvGrpSpPr/>
          <p:nvPr/>
        </p:nvGrpSpPr>
        <p:grpSpPr>
          <a:xfrm>
            <a:off x="347031" y="1544514"/>
            <a:ext cx="7368219" cy="952933"/>
            <a:chOff x="347031" y="1580040"/>
            <a:chExt cx="8041319" cy="820748"/>
          </a:xfrm>
        </p:grpSpPr>
        <p:sp>
          <p:nvSpPr>
            <p:cNvPr id="18" name="Rectangle: Top Corners Rounded 17">
              <a:extLst>
                <a:ext uri="{FF2B5EF4-FFF2-40B4-BE49-F238E27FC236}">
                  <a16:creationId xmlns:a16="http://schemas.microsoft.com/office/drawing/2014/main" id="{061730ED-C1CB-4E37-825A-4943EADC9D6C}"/>
                </a:ext>
              </a:extLst>
            </p:cNvPr>
            <p:cNvSpPr/>
            <p:nvPr/>
          </p:nvSpPr>
          <p:spPr>
            <a:xfrm rot="5400000">
              <a:off x="4006941" y="-2078558"/>
              <a:ext cx="722811" cy="8040007"/>
            </a:xfrm>
            <a:prstGeom prst="round2SameRect">
              <a:avLst>
                <a:gd name="adj1" fmla="val 44445"/>
                <a:gd name="adj2" fmla="val 0"/>
              </a:avLst>
            </a:prstGeom>
            <a:solidFill>
              <a:srgbClr val="01A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9" name="Right Triangle 18">
              <a:extLst>
                <a:ext uri="{FF2B5EF4-FFF2-40B4-BE49-F238E27FC236}">
                  <a16:creationId xmlns:a16="http://schemas.microsoft.com/office/drawing/2014/main" id="{469E4960-AB93-452F-B1EC-B96CD1BBD071}"/>
                </a:ext>
              </a:extLst>
            </p:cNvPr>
            <p:cNvSpPr/>
            <p:nvPr/>
          </p:nvSpPr>
          <p:spPr>
            <a:xfrm flipH="1" flipV="1">
              <a:off x="347031" y="2302525"/>
              <a:ext cx="98263" cy="98263"/>
            </a:xfrm>
            <a:prstGeom prst="rtTriangle">
              <a:avLst/>
            </a:prstGeom>
            <a:solidFill>
              <a:srgbClr val="013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grpSp>
      <p:sp>
        <p:nvSpPr>
          <p:cNvPr id="20" name="Content Placeholder 15">
            <a:extLst>
              <a:ext uri="{FF2B5EF4-FFF2-40B4-BE49-F238E27FC236}">
                <a16:creationId xmlns:a16="http://schemas.microsoft.com/office/drawing/2014/main" id="{D04FAD9D-CD8A-4D9E-BC10-0CCF48F0C4E8}"/>
              </a:ext>
            </a:extLst>
          </p:cNvPr>
          <p:cNvSpPr txBox="1">
            <a:spLocks/>
          </p:cNvSpPr>
          <p:nvPr/>
        </p:nvSpPr>
        <p:spPr>
          <a:xfrm>
            <a:off x="467133" y="1558511"/>
            <a:ext cx="7164841" cy="102822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2000" dirty="0">
                <a:solidFill>
                  <a:prstClr val="white"/>
                </a:solidFill>
              </a:rPr>
              <a:t>Let’s work together and help each other ‘find our brave’!</a:t>
            </a:r>
          </a:p>
        </p:txBody>
      </p:sp>
      <p:pic>
        <p:nvPicPr>
          <p:cNvPr id="4" name="Picture 3">
            <a:extLst>
              <a:ext uri="{FF2B5EF4-FFF2-40B4-BE49-F238E27FC236}">
                <a16:creationId xmlns:a16="http://schemas.microsoft.com/office/drawing/2014/main" id="{03747EE0-E4E3-4DD2-A65B-4BB7D5EF55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2937" y="2822893"/>
            <a:ext cx="1877640" cy="3131775"/>
          </a:xfrm>
          <a:prstGeom prst="rect">
            <a:avLst/>
          </a:prstGeom>
        </p:spPr>
      </p:pic>
      <p:pic>
        <p:nvPicPr>
          <p:cNvPr id="6" name="Picture 5">
            <a:extLst>
              <a:ext uri="{FF2B5EF4-FFF2-40B4-BE49-F238E27FC236}">
                <a16:creationId xmlns:a16="http://schemas.microsoft.com/office/drawing/2014/main" id="{56C527AA-FE56-4102-BB8B-A4437D4248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5049" y="2682240"/>
            <a:ext cx="1002011" cy="3245122"/>
          </a:xfrm>
          <a:prstGeom prst="rect">
            <a:avLst/>
          </a:prstGeom>
        </p:spPr>
      </p:pic>
      <p:pic>
        <p:nvPicPr>
          <p:cNvPr id="8" name="Picture 7">
            <a:extLst>
              <a:ext uri="{FF2B5EF4-FFF2-40B4-BE49-F238E27FC236}">
                <a16:creationId xmlns:a16="http://schemas.microsoft.com/office/drawing/2014/main" id="{F99C75AC-3CF5-4CAB-858B-2FBBAD8910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1034" y="2499360"/>
            <a:ext cx="1229369" cy="3593465"/>
          </a:xfrm>
          <a:prstGeom prst="rect">
            <a:avLst/>
          </a:prstGeom>
        </p:spPr>
      </p:pic>
      <p:pic>
        <p:nvPicPr>
          <p:cNvPr id="10" name="Picture 9">
            <a:extLst>
              <a:ext uri="{FF2B5EF4-FFF2-40B4-BE49-F238E27FC236}">
                <a16:creationId xmlns:a16="http://schemas.microsoft.com/office/drawing/2014/main" id="{28E8CC2A-AD15-4DF4-8A67-925C37DCEB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867" y="2773976"/>
            <a:ext cx="1015131" cy="3153386"/>
          </a:xfrm>
          <a:prstGeom prst="rect">
            <a:avLst/>
          </a:prstGeom>
        </p:spPr>
      </p:pic>
      <p:pic>
        <p:nvPicPr>
          <p:cNvPr id="12" name="Picture 11">
            <a:extLst>
              <a:ext uri="{FF2B5EF4-FFF2-40B4-BE49-F238E27FC236}">
                <a16:creationId xmlns:a16="http://schemas.microsoft.com/office/drawing/2014/main" id="{421AC607-42E7-4276-AC33-B3A5421F81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64898" y="2796631"/>
            <a:ext cx="2319631" cy="3296194"/>
          </a:xfrm>
          <a:prstGeom prst="rect">
            <a:avLst/>
          </a:prstGeom>
        </p:spPr>
      </p:pic>
    </p:spTree>
    <p:extLst>
      <p:ext uri="{BB962C8B-B14F-4D97-AF65-F5344CB8AC3E}">
        <p14:creationId xmlns:p14="http://schemas.microsoft.com/office/powerpoint/2010/main" val="107876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86579424-85A7-4DA1-B41D-B076786446A5}"/>
              </a:ext>
            </a:extLst>
          </p:cNvPr>
          <p:cNvSpPr/>
          <p:nvPr/>
        </p:nvSpPr>
        <p:spPr>
          <a:xfrm>
            <a:off x="4059936" y="3063240"/>
            <a:ext cx="1014984" cy="658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3"/>
            <a:extLst>
              <a:ext uri="{FF2B5EF4-FFF2-40B4-BE49-F238E27FC236}">
                <a16:creationId xmlns:a16="http://schemas.microsoft.com/office/drawing/2014/main" id="{DA823933-2F42-4244-91EF-7464919C00B9}"/>
              </a:ext>
            </a:extLst>
          </p:cNvPr>
          <p:cNvSpPr/>
          <p:nvPr/>
        </p:nvSpPr>
        <p:spPr>
          <a:xfrm>
            <a:off x="3794760" y="3034412"/>
            <a:ext cx="1426464" cy="851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3280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bwMode="auto">
          <a:xfrm>
            <a:off x="539749" y="512763"/>
            <a:ext cx="8064501" cy="1751466"/>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5" name="Content Placeholder 15"/>
          <p:cNvSpPr txBox="1">
            <a:spLocks/>
          </p:cNvSpPr>
          <p:nvPr/>
        </p:nvSpPr>
        <p:spPr>
          <a:xfrm>
            <a:off x="628650" y="1347893"/>
            <a:ext cx="7886700" cy="1409700"/>
          </a:xfrm>
          <a:prstGeom prst="roundRect">
            <a:avLst>
              <a:gd name="adj" fmla="val 2585"/>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To explore what mental health is, how we can look after our mental health and what ‘being brave’ really means.</a:t>
            </a:r>
          </a:p>
        </p:txBody>
      </p:sp>
      <p:pic>
        <p:nvPicPr>
          <p:cNvPr id="5" name="Picture 4">
            <a:extLst>
              <a:ext uri="{FF2B5EF4-FFF2-40B4-BE49-F238E27FC236}">
                <a16:creationId xmlns:a16="http://schemas.microsoft.com/office/drawing/2014/main" id="{CD645D59-3711-4DD5-BAD4-096B91F2C8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3844" y="2403566"/>
            <a:ext cx="1636312" cy="4290775"/>
          </a:xfrm>
          <a:prstGeom prst="rect">
            <a:avLst/>
          </a:prstGeom>
        </p:spPr>
      </p:pic>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A5775C0-0F0A-4528-89BB-D555700E9859}"/>
              </a:ext>
            </a:extLst>
          </p:cNvPr>
          <p:cNvGrpSpPr/>
          <p:nvPr/>
        </p:nvGrpSpPr>
        <p:grpSpPr>
          <a:xfrm>
            <a:off x="347032" y="1580040"/>
            <a:ext cx="5992808" cy="820748"/>
            <a:chOff x="347031" y="1580040"/>
            <a:chExt cx="8041319" cy="820748"/>
          </a:xfrm>
        </p:grpSpPr>
        <p:sp>
          <p:nvSpPr>
            <p:cNvPr id="3" name="Rectangle: Top Corners Rounded 2">
              <a:extLst>
                <a:ext uri="{FF2B5EF4-FFF2-40B4-BE49-F238E27FC236}">
                  <a16:creationId xmlns:a16="http://schemas.microsoft.com/office/drawing/2014/main" id="{C4D9AF9F-8812-4803-AAC9-5FAF95FF6CDF}"/>
                </a:ext>
              </a:extLst>
            </p:cNvPr>
            <p:cNvSpPr/>
            <p:nvPr/>
          </p:nvSpPr>
          <p:spPr>
            <a:xfrm rot="5400000">
              <a:off x="4006941" y="-2078558"/>
              <a:ext cx="722811" cy="8040007"/>
            </a:xfrm>
            <a:prstGeom prst="round2SameRect">
              <a:avLst>
                <a:gd name="adj1" fmla="val 44445"/>
                <a:gd name="adj2" fmla="val 0"/>
              </a:avLst>
            </a:prstGeom>
            <a:solidFill>
              <a:srgbClr val="01A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ight Triangle 3">
              <a:extLst>
                <a:ext uri="{FF2B5EF4-FFF2-40B4-BE49-F238E27FC236}">
                  <a16:creationId xmlns:a16="http://schemas.microsoft.com/office/drawing/2014/main" id="{56CDB568-8F8C-47A7-9845-1D67B1C52401}"/>
                </a:ext>
              </a:extLst>
            </p:cNvPr>
            <p:cNvSpPr/>
            <p:nvPr/>
          </p:nvSpPr>
          <p:spPr>
            <a:xfrm flipH="1" flipV="1">
              <a:off x="347031" y="2302525"/>
              <a:ext cx="98263" cy="98263"/>
            </a:xfrm>
            <a:prstGeom prst="rtTriangle">
              <a:avLst/>
            </a:prstGeom>
            <a:solidFill>
              <a:srgbClr val="013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itle 4"/>
          <p:cNvSpPr>
            <a:spLocks noGrp="1"/>
          </p:cNvSpPr>
          <p:nvPr>
            <p:ph type="title"/>
          </p:nvPr>
        </p:nvSpPr>
        <p:spPr/>
        <p:txBody>
          <a:bodyPr/>
          <a:lstStyle/>
          <a:p>
            <a:pPr algn="ctr"/>
            <a:r>
              <a:rPr lang="en-GB" dirty="0">
                <a:solidFill>
                  <a:srgbClr val="00A7E7"/>
                </a:solidFill>
              </a:rPr>
              <a:t>What Is Mental Health?</a:t>
            </a:r>
          </a:p>
        </p:txBody>
      </p:sp>
      <p:sp>
        <p:nvSpPr>
          <p:cNvPr id="6" name="Content Placeholder 15">
            <a:extLst>
              <a:ext uri="{FF2B5EF4-FFF2-40B4-BE49-F238E27FC236}">
                <a16:creationId xmlns:a16="http://schemas.microsoft.com/office/drawing/2014/main" id="{1E58870E-8543-4E37-A960-DBEFAA9173DA}"/>
              </a:ext>
            </a:extLst>
          </p:cNvPr>
          <p:cNvSpPr txBox="1">
            <a:spLocks/>
          </p:cNvSpPr>
          <p:nvPr/>
        </p:nvSpPr>
        <p:spPr>
          <a:xfrm>
            <a:off x="493260" y="1609955"/>
            <a:ext cx="5959792" cy="662981"/>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We can all try to 'find our brave' during hard times.</a:t>
            </a:r>
          </a:p>
        </p:txBody>
      </p:sp>
      <p:sp>
        <p:nvSpPr>
          <p:cNvPr id="12" name="Content Placeholder 15">
            <a:extLst>
              <a:ext uri="{FF2B5EF4-FFF2-40B4-BE49-F238E27FC236}">
                <a16:creationId xmlns:a16="http://schemas.microsoft.com/office/drawing/2014/main" id="{A78335F4-9C70-49ED-9B75-820BD81C9DCA}"/>
              </a:ext>
            </a:extLst>
          </p:cNvPr>
          <p:cNvSpPr txBox="1">
            <a:spLocks/>
          </p:cNvSpPr>
          <p:nvPr/>
        </p:nvSpPr>
        <p:spPr>
          <a:xfrm>
            <a:off x="471485" y="2209481"/>
            <a:ext cx="7886700" cy="101949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tx1"/>
                </a:solidFill>
              </a:rPr>
              <a:t>Mental health is all about how we are feeling and the thoughts we are having. It can affect how we behave and the choices we make.</a:t>
            </a:r>
          </a:p>
        </p:txBody>
      </p:sp>
      <p:pic>
        <p:nvPicPr>
          <p:cNvPr id="10" name="Picture 9">
            <a:extLst>
              <a:ext uri="{FF2B5EF4-FFF2-40B4-BE49-F238E27FC236}">
                <a16:creationId xmlns:a16="http://schemas.microsoft.com/office/drawing/2014/main" id="{EB2AD631-05DD-4625-BB71-08EA522AD5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9567" y="3140075"/>
            <a:ext cx="1072176" cy="2952750"/>
          </a:xfrm>
          <a:prstGeom prst="rect">
            <a:avLst/>
          </a:prstGeom>
        </p:spPr>
      </p:pic>
      <p:pic>
        <p:nvPicPr>
          <p:cNvPr id="15" name="Picture 14">
            <a:extLst>
              <a:ext uri="{FF2B5EF4-FFF2-40B4-BE49-F238E27FC236}">
                <a16:creationId xmlns:a16="http://schemas.microsoft.com/office/drawing/2014/main" id="{1ABE308C-3AE6-450A-84DE-7074BC994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308435"/>
            <a:ext cx="864013" cy="2784390"/>
          </a:xfrm>
          <a:prstGeom prst="rect">
            <a:avLst/>
          </a:prstGeom>
        </p:spPr>
      </p:pic>
      <p:pic>
        <p:nvPicPr>
          <p:cNvPr id="18" name="Picture 17">
            <a:extLst>
              <a:ext uri="{FF2B5EF4-FFF2-40B4-BE49-F238E27FC236}">
                <a16:creationId xmlns:a16="http://schemas.microsoft.com/office/drawing/2014/main" id="{E1F6B4DB-296F-4ACC-882B-78F74F5B92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9023" y="3511551"/>
            <a:ext cx="1669327" cy="2581274"/>
          </a:xfrm>
          <a:prstGeom prst="rect">
            <a:avLst/>
          </a:prstGeom>
        </p:spPr>
      </p:pic>
      <p:pic>
        <p:nvPicPr>
          <p:cNvPr id="20" name="Picture 19">
            <a:extLst>
              <a:ext uri="{FF2B5EF4-FFF2-40B4-BE49-F238E27FC236}">
                <a16:creationId xmlns:a16="http://schemas.microsoft.com/office/drawing/2014/main" id="{39B6683F-13EE-4DDD-92F5-A44E671C35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782" y="3257549"/>
            <a:ext cx="1152751" cy="2835275"/>
          </a:xfrm>
          <a:prstGeom prst="rect">
            <a:avLst/>
          </a:prstGeom>
        </p:spPr>
      </p:pic>
      <p:pic>
        <p:nvPicPr>
          <p:cNvPr id="22" name="Picture 21">
            <a:extLst>
              <a:ext uri="{FF2B5EF4-FFF2-40B4-BE49-F238E27FC236}">
                <a16:creationId xmlns:a16="http://schemas.microsoft.com/office/drawing/2014/main" id="{901FB4A5-6CE0-40BF-8740-C81DB2F267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9206" y="3238500"/>
            <a:ext cx="1313825" cy="2854325"/>
          </a:xfrm>
          <a:prstGeom prst="rect">
            <a:avLst/>
          </a:prstGeom>
        </p:spPr>
      </p:pic>
      <p:pic>
        <p:nvPicPr>
          <p:cNvPr id="24" name="Picture 23">
            <a:extLst>
              <a:ext uri="{FF2B5EF4-FFF2-40B4-BE49-F238E27FC236}">
                <a16:creationId xmlns:a16="http://schemas.microsoft.com/office/drawing/2014/main" id="{4F222667-97D3-489D-AEF8-0D8EAC0535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68021" y="3248025"/>
            <a:ext cx="1580154" cy="2844800"/>
          </a:xfrm>
          <a:prstGeom prst="rect">
            <a:avLst/>
          </a:prstGeom>
        </p:spPr>
      </p:pic>
    </p:spTree>
    <p:extLst>
      <p:ext uri="{BB962C8B-B14F-4D97-AF65-F5344CB8AC3E}">
        <p14:creationId xmlns:p14="http://schemas.microsoft.com/office/powerpoint/2010/main" val="247122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8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10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962" y="727075"/>
            <a:ext cx="8220075" cy="994306"/>
          </a:xfrm>
        </p:spPr>
        <p:txBody>
          <a:bodyPr/>
          <a:lstStyle/>
          <a:p>
            <a:pPr algn="ctr"/>
            <a:br>
              <a:rPr lang="en-GB" dirty="0">
                <a:solidFill>
                  <a:srgbClr val="4A3682"/>
                </a:solidFill>
              </a:rPr>
            </a:br>
            <a:r>
              <a:rPr lang="en-GB" dirty="0">
                <a:solidFill>
                  <a:srgbClr val="00A7E7"/>
                </a:solidFill>
              </a:rPr>
              <a:t>How Can We Look after Our Mental Health?</a:t>
            </a:r>
            <a:br>
              <a:rPr lang="en-US" dirty="0">
                <a:solidFill>
                  <a:srgbClr val="00A7E7"/>
                </a:solidFill>
              </a:rPr>
            </a:br>
            <a:endParaRPr lang="en-GB" dirty="0">
              <a:solidFill>
                <a:srgbClr val="00A7E7"/>
              </a:solidFill>
            </a:endParaRPr>
          </a:p>
        </p:txBody>
      </p:sp>
      <p:grpSp>
        <p:nvGrpSpPr>
          <p:cNvPr id="17" name="Group 16">
            <a:extLst>
              <a:ext uri="{FF2B5EF4-FFF2-40B4-BE49-F238E27FC236}">
                <a16:creationId xmlns:a16="http://schemas.microsoft.com/office/drawing/2014/main" id="{2700EAAE-5481-4C1E-A876-D876108953FA}"/>
              </a:ext>
            </a:extLst>
          </p:cNvPr>
          <p:cNvGrpSpPr/>
          <p:nvPr/>
        </p:nvGrpSpPr>
        <p:grpSpPr>
          <a:xfrm>
            <a:off x="347031" y="1971241"/>
            <a:ext cx="6994295" cy="952933"/>
            <a:chOff x="347031" y="1580040"/>
            <a:chExt cx="8041319" cy="820748"/>
          </a:xfrm>
        </p:grpSpPr>
        <p:sp>
          <p:nvSpPr>
            <p:cNvPr id="18" name="Rectangle: Top Corners Rounded 17">
              <a:extLst>
                <a:ext uri="{FF2B5EF4-FFF2-40B4-BE49-F238E27FC236}">
                  <a16:creationId xmlns:a16="http://schemas.microsoft.com/office/drawing/2014/main" id="{061730ED-C1CB-4E37-825A-4943EADC9D6C}"/>
                </a:ext>
              </a:extLst>
            </p:cNvPr>
            <p:cNvSpPr/>
            <p:nvPr/>
          </p:nvSpPr>
          <p:spPr>
            <a:xfrm rot="5400000">
              <a:off x="4006941" y="-2078558"/>
              <a:ext cx="722811" cy="8040007"/>
            </a:xfrm>
            <a:prstGeom prst="round2SameRect">
              <a:avLst>
                <a:gd name="adj1" fmla="val 44445"/>
                <a:gd name="adj2" fmla="val 0"/>
              </a:avLst>
            </a:prstGeom>
            <a:solidFill>
              <a:srgbClr val="01A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Triangle 18">
              <a:extLst>
                <a:ext uri="{FF2B5EF4-FFF2-40B4-BE49-F238E27FC236}">
                  <a16:creationId xmlns:a16="http://schemas.microsoft.com/office/drawing/2014/main" id="{469E4960-AB93-452F-B1EC-B96CD1BBD071}"/>
                </a:ext>
              </a:extLst>
            </p:cNvPr>
            <p:cNvSpPr/>
            <p:nvPr/>
          </p:nvSpPr>
          <p:spPr>
            <a:xfrm flipH="1" flipV="1">
              <a:off x="347031" y="2302525"/>
              <a:ext cx="98263" cy="98263"/>
            </a:xfrm>
            <a:prstGeom prst="rtTriangle">
              <a:avLst/>
            </a:prstGeom>
            <a:solidFill>
              <a:srgbClr val="013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Content Placeholder 15">
            <a:extLst>
              <a:ext uri="{FF2B5EF4-FFF2-40B4-BE49-F238E27FC236}">
                <a16:creationId xmlns:a16="http://schemas.microsoft.com/office/drawing/2014/main" id="{D04FAD9D-CD8A-4D9E-BC10-0CCF48F0C4E8}"/>
              </a:ext>
            </a:extLst>
          </p:cNvPr>
          <p:cNvSpPr txBox="1">
            <a:spLocks/>
          </p:cNvSpPr>
          <p:nvPr/>
        </p:nvSpPr>
        <p:spPr>
          <a:xfrm>
            <a:off x="493259" y="1924279"/>
            <a:ext cx="7164841" cy="102822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Just as we do for our bodies, it is important to do things that help our minds to stay healthy and feel well.</a:t>
            </a:r>
          </a:p>
        </p:txBody>
      </p:sp>
      <p:sp>
        <p:nvSpPr>
          <p:cNvPr id="22" name="Content Placeholder 15">
            <a:extLst>
              <a:ext uri="{FF2B5EF4-FFF2-40B4-BE49-F238E27FC236}">
                <a16:creationId xmlns:a16="http://schemas.microsoft.com/office/drawing/2014/main" id="{71B418B9-1A15-491C-BF0E-CEF195A2387C}"/>
              </a:ext>
            </a:extLst>
          </p:cNvPr>
          <p:cNvSpPr txBox="1">
            <a:spLocks/>
          </p:cNvSpPr>
          <p:nvPr/>
        </p:nvSpPr>
        <p:spPr>
          <a:xfrm>
            <a:off x="471485" y="2685731"/>
            <a:ext cx="7886700" cy="101949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tx1"/>
                </a:solidFill>
              </a:rPr>
              <a:t>How many different things can you spot that we can do to look after our mental health?</a:t>
            </a:r>
          </a:p>
        </p:txBody>
      </p:sp>
      <p:pic>
        <p:nvPicPr>
          <p:cNvPr id="5" name="Picture 4">
            <a:extLst>
              <a:ext uri="{FF2B5EF4-FFF2-40B4-BE49-F238E27FC236}">
                <a16:creationId xmlns:a16="http://schemas.microsoft.com/office/drawing/2014/main" id="{2264176C-7A9F-4D75-AA2D-F3BEC7DC3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65450" y="3502025"/>
            <a:ext cx="2289548" cy="2733675"/>
          </a:xfrm>
          <a:prstGeom prst="rect">
            <a:avLst/>
          </a:prstGeom>
        </p:spPr>
      </p:pic>
      <p:pic>
        <p:nvPicPr>
          <p:cNvPr id="10" name="Picture 9">
            <a:extLst>
              <a:ext uri="{FF2B5EF4-FFF2-40B4-BE49-F238E27FC236}">
                <a16:creationId xmlns:a16="http://schemas.microsoft.com/office/drawing/2014/main" id="{507912C6-1479-4F46-A4EB-C359DFBF59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7027" y="3495675"/>
            <a:ext cx="3034501" cy="2879725"/>
          </a:xfrm>
          <a:prstGeom prst="rect">
            <a:avLst/>
          </a:prstGeom>
        </p:spPr>
      </p:pic>
      <p:pic>
        <p:nvPicPr>
          <p:cNvPr id="27" name="Picture 26">
            <a:extLst>
              <a:ext uri="{FF2B5EF4-FFF2-40B4-BE49-F238E27FC236}">
                <a16:creationId xmlns:a16="http://schemas.microsoft.com/office/drawing/2014/main" id="{CD26265B-37C6-4F8C-ABBA-FEF9C1F4BE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328" y="3518654"/>
            <a:ext cx="2572426" cy="2612271"/>
          </a:xfrm>
          <a:prstGeom prst="rect">
            <a:avLst/>
          </a:prstGeom>
        </p:spPr>
      </p:pic>
      <p:pic>
        <p:nvPicPr>
          <p:cNvPr id="12" name="Picture 11">
            <a:extLst>
              <a:ext uri="{FF2B5EF4-FFF2-40B4-BE49-F238E27FC236}">
                <a16:creationId xmlns:a16="http://schemas.microsoft.com/office/drawing/2014/main" id="{678E55C4-31CC-46A1-8C9E-31C0611BF7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650" y="4768850"/>
            <a:ext cx="1625640" cy="1323975"/>
          </a:xfrm>
          <a:prstGeom prst="rect">
            <a:avLst/>
          </a:prstGeom>
        </p:spPr>
      </p:pic>
      <p:pic>
        <p:nvPicPr>
          <p:cNvPr id="14" name="Picture 13">
            <a:extLst>
              <a:ext uri="{FF2B5EF4-FFF2-40B4-BE49-F238E27FC236}">
                <a16:creationId xmlns:a16="http://schemas.microsoft.com/office/drawing/2014/main" id="{FB0A9B2C-C2E3-4C1C-AA05-35F260C3F9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5900" y="3218284"/>
            <a:ext cx="1687443" cy="1179588"/>
          </a:xfrm>
          <a:prstGeom prst="rect">
            <a:avLst/>
          </a:prstGeom>
        </p:spPr>
      </p:pic>
      <p:pic>
        <p:nvPicPr>
          <p:cNvPr id="21" name="Picture 20">
            <a:extLst>
              <a:ext uri="{FF2B5EF4-FFF2-40B4-BE49-F238E27FC236}">
                <a16:creationId xmlns:a16="http://schemas.microsoft.com/office/drawing/2014/main" id="{8A25DAFE-8088-4C11-AD0D-13DC4D882B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52675" y="3533774"/>
            <a:ext cx="969085" cy="1343025"/>
          </a:xfrm>
          <a:prstGeom prst="rect">
            <a:avLst/>
          </a:prstGeom>
        </p:spPr>
      </p:pic>
      <p:pic>
        <p:nvPicPr>
          <p:cNvPr id="24" name="Picture 23">
            <a:extLst>
              <a:ext uri="{FF2B5EF4-FFF2-40B4-BE49-F238E27FC236}">
                <a16:creationId xmlns:a16="http://schemas.microsoft.com/office/drawing/2014/main" id="{36F8BD95-6896-4ED3-A1A4-A0D33DFAAA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57950" y="5029590"/>
            <a:ext cx="1558880" cy="1123560"/>
          </a:xfrm>
          <a:prstGeom prst="rect">
            <a:avLst/>
          </a:prstGeom>
        </p:spPr>
      </p:pic>
      <p:pic>
        <p:nvPicPr>
          <p:cNvPr id="26" name="Picture 25">
            <a:extLst>
              <a:ext uri="{FF2B5EF4-FFF2-40B4-BE49-F238E27FC236}">
                <a16:creationId xmlns:a16="http://schemas.microsoft.com/office/drawing/2014/main" id="{30033E5C-CB99-422B-A529-BDD6069890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650" y="3522980"/>
            <a:ext cx="982437" cy="1087120"/>
          </a:xfrm>
          <a:prstGeom prst="rect">
            <a:avLst/>
          </a:prstGeom>
        </p:spPr>
      </p:pic>
      <p:pic>
        <p:nvPicPr>
          <p:cNvPr id="29" name="Picture 28">
            <a:extLst>
              <a:ext uri="{FF2B5EF4-FFF2-40B4-BE49-F238E27FC236}">
                <a16:creationId xmlns:a16="http://schemas.microsoft.com/office/drawing/2014/main" id="{89EFF435-9829-4C88-8038-3B2EE47C166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19924" y="4095750"/>
            <a:ext cx="1377926" cy="794776"/>
          </a:xfrm>
          <a:prstGeom prst="rect">
            <a:avLst/>
          </a:prstGeom>
        </p:spPr>
      </p:pic>
      <p:pic>
        <p:nvPicPr>
          <p:cNvPr id="33" name="Picture 32">
            <a:extLst>
              <a:ext uri="{FF2B5EF4-FFF2-40B4-BE49-F238E27FC236}">
                <a16:creationId xmlns:a16="http://schemas.microsoft.com/office/drawing/2014/main" id="{CF9D0E31-D5E1-4643-9C44-7ED95F8D06A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69414" y="4406900"/>
            <a:ext cx="1272537" cy="1685925"/>
          </a:xfrm>
          <a:prstGeom prst="rect">
            <a:avLst/>
          </a:prstGeom>
        </p:spPr>
      </p:pic>
      <p:pic>
        <p:nvPicPr>
          <p:cNvPr id="35" name="Picture 34">
            <a:extLst>
              <a:ext uri="{FF2B5EF4-FFF2-40B4-BE49-F238E27FC236}">
                <a16:creationId xmlns:a16="http://schemas.microsoft.com/office/drawing/2014/main" id="{64398CA6-1B86-4842-8555-AE35292338D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20322" y="3543300"/>
            <a:ext cx="830285" cy="2549525"/>
          </a:xfrm>
          <a:prstGeom prst="rect">
            <a:avLst/>
          </a:prstGeom>
        </p:spPr>
      </p:pic>
    </p:spTree>
    <p:extLst>
      <p:ext uri="{BB962C8B-B14F-4D97-AF65-F5344CB8AC3E}">
        <p14:creationId xmlns:p14="http://schemas.microsoft.com/office/powerpoint/2010/main" val="95064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200" fill="hold"/>
                                        <p:tgtEl>
                                          <p:spTgt spid="5"/>
                                        </p:tgtEl>
                                        <p:attrNameLst>
                                          <p:attrName>ppt_x</p:attrName>
                                        </p:attrNameLst>
                                      </p:cBhvr>
                                      <p:tavLst>
                                        <p:tav tm="0">
                                          <p:val>
                                            <p:strVal val="0-#ppt_w/2"/>
                                          </p:val>
                                        </p:tav>
                                        <p:tav tm="100000">
                                          <p:val>
                                            <p:strVal val="#ppt_x"/>
                                          </p:val>
                                        </p:tav>
                                      </p:tavLst>
                                    </p:anim>
                                    <p:anim calcmode="lin" valueType="num">
                                      <p:cBhvr additive="base">
                                        <p:cTn id="13" dur="2200" fill="hold"/>
                                        <p:tgtEl>
                                          <p:spTgt spid="5"/>
                                        </p:tgtEl>
                                        <p:attrNameLst>
                                          <p:attrName>ppt_y</p:attrName>
                                        </p:attrNameLst>
                                      </p:cBhvr>
                                      <p:tavLst>
                                        <p:tav tm="0">
                                          <p:val>
                                            <p:strVal val="#ppt_y"/>
                                          </p:val>
                                        </p:tav>
                                        <p:tav tm="100000">
                                          <p:val>
                                            <p:strVal val="#ppt_y"/>
                                          </p:val>
                                        </p:tav>
                                      </p:tavLst>
                                    </p:anim>
                                  </p:childTnLst>
                                </p:cTn>
                              </p:par>
                              <p:par>
                                <p:cTn id="14" presetID="32" presetClass="emph" presetSubtype="0" repeatCount="230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 presetClass="exit" presetSubtype="2" fill="hold" nodeType="clickEffect">
                                  <p:stCondLst>
                                    <p:cond delay="0"/>
                                  </p:stCondLst>
                                  <p:childTnLst>
                                    <p:anim calcmode="lin" valueType="num">
                                      <p:cBhvr additive="base">
                                        <p:cTn id="23" dur="2400"/>
                                        <p:tgtEl>
                                          <p:spTgt spid="5"/>
                                        </p:tgtEl>
                                        <p:attrNameLst>
                                          <p:attrName>ppt_x</p:attrName>
                                        </p:attrNameLst>
                                      </p:cBhvr>
                                      <p:tavLst>
                                        <p:tav tm="0">
                                          <p:val>
                                            <p:strVal val="ppt_x"/>
                                          </p:val>
                                        </p:tav>
                                        <p:tav tm="100000">
                                          <p:val>
                                            <p:strVal val="1+ppt_w/2"/>
                                          </p:val>
                                        </p:tav>
                                      </p:tavLst>
                                    </p:anim>
                                    <p:anim calcmode="lin" valueType="num">
                                      <p:cBhvr additive="base">
                                        <p:cTn id="24" dur="2400"/>
                                        <p:tgtEl>
                                          <p:spTgt spid="5"/>
                                        </p:tgtEl>
                                        <p:attrNameLst>
                                          <p:attrName>ppt_y</p:attrName>
                                        </p:attrNameLst>
                                      </p:cBhvr>
                                      <p:tavLst>
                                        <p:tav tm="0">
                                          <p:val>
                                            <p:strVal val="ppt_y"/>
                                          </p:val>
                                        </p:tav>
                                        <p:tav tm="100000">
                                          <p:val>
                                            <p:strVal val="ppt_y"/>
                                          </p:val>
                                        </p:tav>
                                      </p:tavLst>
                                    </p:anim>
                                    <p:set>
                                      <p:cBhvr>
                                        <p:cTn id="25" dur="1" fill="hold">
                                          <p:stCondLst>
                                            <p:cond delay="2399"/>
                                          </p:stCondLst>
                                        </p:cTn>
                                        <p:tgtEl>
                                          <p:spTgt spid="5"/>
                                        </p:tgtEl>
                                        <p:attrNameLst>
                                          <p:attrName>style.visibility</p:attrName>
                                        </p:attrNameLst>
                                      </p:cBhvr>
                                      <p:to>
                                        <p:strVal val="hidden"/>
                                      </p:to>
                                    </p:set>
                                  </p:childTnLst>
                                </p:cTn>
                              </p:par>
                              <p:par>
                                <p:cTn id="26" presetID="32" presetClass="emph" presetSubtype="0" repeatCount="4000" fill="hold" nodeType="withEffect">
                                  <p:stCondLst>
                                    <p:cond delay="0"/>
                                  </p:stCondLst>
                                  <p:childTnLst>
                                    <p:animRot by="120000">
                                      <p:cBhvr>
                                        <p:cTn id="27" dur="50" fill="hold">
                                          <p:stCondLst>
                                            <p:cond delay="0"/>
                                          </p:stCondLst>
                                        </p:cTn>
                                        <p:tgtEl>
                                          <p:spTgt spid="5"/>
                                        </p:tgtEl>
                                        <p:attrNameLst>
                                          <p:attrName>r</p:attrName>
                                        </p:attrNameLst>
                                      </p:cBhvr>
                                    </p:animRot>
                                    <p:animRot by="-240000">
                                      <p:cBhvr>
                                        <p:cTn id="28" dur="100" fill="hold">
                                          <p:stCondLst>
                                            <p:cond delay="100"/>
                                          </p:stCondLst>
                                        </p:cTn>
                                        <p:tgtEl>
                                          <p:spTgt spid="5"/>
                                        </p:tgtEl>
                                        <p:attrNameLst>
                                          <p:attrName>r</p:attrName>
                                        </p:attrNameLst>
                                      </p:cBhvr>
                                    </p:animRot>
                                    <p:animRot by="240000">
                                      <p:cBhvr>
                                        <p:cTn id="29" dur="100" fill="hold">
                                          <p:stCondLst>
                                            <p:cond delay="200"/>
                                          </p:stCondLst>
                                        </p:cTn>
                                        <p:tgtEl>
                                          <p:spTgt spid="5"/>
                                        </p:tgtEl>
                                        <p:attrNameLst>
                                          <p:attrName>r</p:attrName>
                                        </p:attrNameLst>
                                      </p:cBhvr>
                                    </p:animRot>
                                    <p:animRot by="-240000">
                                      <p:cBhvr>
                                        <p:cTn id="30" dur="100" fill="hold">
                                          <p:stCondLst>
                                            <p:cond delay="300"/>
                                          </p:stCondLst>
                                        </p:cTn>
                                        <p:tgtEl>
                                          <p:spTgt spid="5"/>
                                        </p:tgtEl>
                                        <p:attrNameLst>
                                          <p:attrName>r</p:attrName>
                                        </p:attrNameLst>
                                      </p:cBhvr>
                                    </p:animRot>
                                    <p:animRot by="120000">
                                      <p:cBhvr>
                                        <p:cTn id="31" dur="100" fill="hold">
                                          <p:stCondLst>
                                            <p:cond delay="400"/>
                                          </p:stCondLst>
                                        </p:cTn>
                                        <p:tgtEl>
                                          <p:spTgt spid="5"/>
                                        </p:tgtEl>
                                        <p:attrNameLst>
                                          <p:attrName>r</p:attrName>
                                        </p:attrNameLst>
                                      </p:cBhvr>
                                    </p:animRot>
                                  </p:childTnLst>
                                </p:cTn>
                              </p:par>
                            </p:childTnLst>
                          </p:cTn>
                        </p:par>
                        <p:par>
                          <p:cTn id="32" fill="hold">
                            <p:stCondLst>
                              <p:cond delay="24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23" presetClass="entr" presetSubtype="16"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childTnLst>
                                </p:cTn>
                              </p:par>
                              <p:par>
                                <p:cTn id="52" presetID="23" presetClass="entr" presetSubtype="16"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500" fill="hold"/>
                                        <p:tgtEl>
                                          <p:spTgt spid="29"/>
                                        </p:tgtEl>
                                        <p:attrNameLst>
                                          <p:attrName>ppt_w</p:attrName>
                                        </p:attrNameLst>
                                      </p:cBhvr>
                                      <p:tavLst>
                                        <p:tav tm="0">
                                          <p:val>
                                            <p:fltVal val="0"/>
                                          </p:val>
                                        </p:tav>
                                        <p:tav tm="100000">
                                          <p:val>
                                            <p:strVal val="#ppt_w"/>
                                          </p:val>
                                        </p:tav>
                                      </p:tavLst>
                                    </p:anim>
                                    <p:anim calcmode="lin" valueType="num">
                                      <p:cBhvr>
                                        <p:cTn id="55" dur="500" fill="hold"/>
                                        <p:tgtEl>
                                          <p:spTgt spid="29"/>
                                        </p:tgtEl>
                                        <p:attrNameLst>
                                          <p:attrName>ppt_h</p:attrName>
                                        </p:attrNameLst>
                                      </p:cBhvr>
                                      <p:tavLst>
                                        <p:tav tm="0">
                                          <p:val>
                                            <p:fltVal val="0"/>
                                          </p:val>
                                        </p:tav>
                                        <p:tav tm="100000">
                                          <p:val>
                                            <p:strVal val="#ppt_h"/>
                                          </p:val>
                                        </p:tav>
                                      </p:tavLst>
                                    </p:anim>
                                  </p:childTnLst>
                                </p:cTn>
                              </p:par>
                              <p:par>
                                <p:cTn id="56" presetID="23" presetClass="entr" presetSubtype="16"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0"/>
                                        </p:tgtEl>
                                        <p:attrNameLst>
                                          <p:attrName>ppt_w</p:attrName>
                                        </p:attrNameLst>
                                      </p:cBhvr>
                                      <p:tavLst>
                                        <p:tav tm="0">
                                          <p:val>
                                            <p:strVal val="ppt_w"/>
                                          </p:val>
                                        </p:tav>
                                        <p:tav tm="100000">
                                          <p:val>
                                            <p:fltVal val="0"/>
                                          </p:val>
                                        </p:tav>
                                      </p:tavLst>
                                    </p:anim>
                                    <p:anim calcmode="lin" valueType="num">
                                      <p:cBhvr>
                                        <p:cTn id="64" dur="500"/>
                                        <p:tgtEl>
                                          <p:spTgt spid="10"/>
                                        </p:tgtEl>
                                        <p:attrNameLst>
                                          <p:attrName>ppt_h</p:attrName>
                                        </p:attrNameLst>
                                      </p:cBhvr>
                                      <p:tavLst>
                                        <p:tav tm="0">
                                          <p:val>
                                            <p:strVal val="ppt_h"/>
                                          </p:val>
                                        </p:tav>
                                        <p:tav tm="100000">
                                          <p:val>
                                            <p:fltVal val="0"/>
                                          </p:val>
                                        </p:tav>
                                      </p:tavLst>
                                    </p:anim>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53" presetClass="exit" presetSubtype="32" fill="hold" nodeType="withEffect">
                                  <p:stCondLst>
                                    <p:cond delay="0"/>
                                  </p:stCondLst>
                                  <p:childTnLst>
                                    <p:anim calcmode="lin" valueType="num">
                                      <p:cBhvr>
                                        <p:cTn id="68" dur="500"/>
                                        <p:tgtEl>
                                          <p:spTgt spid="12"/>
                                        </p:tgtEl>
                                        <p:attrNameLst>
                                          <p:attrName>ppt_w</p:attrName>
                                        </p:attrNameLst>
                                      </p:cBhvr>
                                      <p:tavLst>
                                        <p:tav tm="0">
                                          <p:val>
                                            <p:strVal val="ppt_w"/>
                                          </p:val>
                                        </p:tav>
                                        <p:tav tm="100000">
                                          <p:val>
                                            <p:fltVal val="0"/>
                                          </p:val>
                                        </p:tav>
                                      </p:tavLst>
                                    </p:anim>
                                    <p:anim calcmode="lin" valueType="num">
                                      <p:cBhvr>
                                        <p:cTn id="69" dur="500"/>
                                        <p:tgtEl>
                                          <p:spTgt spid="12"/>
                                        </p:tgtEl>
                                        <p:attrNameLst>
                                          <p:attrName>ppt_h</p:attrName>
                                        </p:attrNameLst>
                                      </p:cBhvr>
                                      <p:tavLst>
                                        <p:tav tm="0">
                                          <p:val>
                                            <p:strVal val="ppt_h"/>
                                          </p:val>
                                        </p:tav>
                                        <p:tav tm="100000">
                                          <p:val>
                                            <p:fltVal val="0"/>
                                          </p:val>
                                        </p:tav>
                                      </p:tavLst>
                                    </p:anim>
                                    <p:animEffect transition="out" filter="fade">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26"/>
                                        </p:tgtEl>
                                        <p:attrNameLst>
                                          <p:attrName>ppt_w</p:attrName>
                                        </p:attrNameLst>
                                      </p:cBhvr>
                                      <p:tavLst>
                                        <p:tav tm="0">
                                          <p:val>
                                            <p:strVal val="ppt_w"/>
                                          </p:val>
                                        </p:tav>
                                        <p:tav tm="100000">
                                          <p:val>
                                            <p:fltVal val="0"/>
                                          </p:val>
                                        </p:tav>
                                      </p:tavLst>
                                    </p:anim>
                                    <p:anim calcmode="lin" valueType="num">
                                      <p:cBhvr>
                                        <p:cTn id="74" dur="500"/>
                                        <p:tgtEl>
                                          <p:spTgt spid="26"/>
                                        </p:tgtEl>
                                        <p:attrNameLst>
                                          <p:attrName>ppt_h</p:attrName>
                                        </p:attrNameLst>
                                      </p:cBhvr>
                                      <p:tavLst>
                                        <p:tav tm="0">
                                          <p:val>
                                            <p:strVal val="ppt_h"/>
                                          </p:val>
                                        </p:tav>
                                        <p:tav tm="100000">
                                          <p:val>
                                            <p:fltVal val="0"/>
                                          </p:val>
                                        </p:tav>
                                      </p:tavLst>
                                    </p:anim>
                                    <p:animEffect transition="out" filter="fade">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21"/>
                                        </p:tgtEl>
                                        <p:attrNameLst>
                                          <p:attrName>ppt_w</p:attrName>
                                        </p:attrNameLst>
                                      </p:cBhvr>
                                      <p:tavLst>
                                        <p:tav tm="0">
                                          <p:val>
                                            <p:strVal val="ppt_w"/>
                                          </p:val>
                                        </p:tav>
                                        <p:tav tm="100000">
                                          <p:val>
                                            <p:fltVal val="0"/>
                                          </p:val>
                                        </p:tav>
                                      </p:tavLst>
                                    </p:anim>
                                    <p:anim calcmode="lin" valueType="num">
                                      <p:cBhvr>
                                        <p:cTn id="79" dur="500"/>
                                        <p:tgtEl>
                                          <p:spTgt spid="21"/>
                                        </p:tgtEl>
                                        <p:attrNameLst>
                                          <p:attrName>ppt_h</p:attrName>
                                        </p:attrNameLst>
                                      </p:cBhvr>
                                      <p:tavLst>
                                        <p:tav tm="0">
                                          <p:val>
                                            <p:strVal val="ppt_h"/>
                                          </p:val>
                                        </p:tav>
                                        <p:tav tm="100000">
                                          <p:val>
                                            <p:fltVal val="0"/>
                                          </p:val>
                                        </p:tav>
                                      </p:tavLst>
                                    </p:anim>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4"/>
                                        </p:tgtEl>
                                        <p:attrNameLst>
                                          <p:attrName>ppt_w</p:attrName>
                                        </p:attrNameLst>
                                      </p:cBhvr>
                                      <p:tavLst>
                                        <p:tav tm="0">
                                          <p:val>
                                            <p:strVal val="ppt_w"/>
                                          </p:val>
                                        </p:tav>
                                        <p:tav tm="100000">
                                          <p:val>
                                            <p:fltVal val="0"/>
                                          </p:val>
                                        </p:tav>
                                      </p:tavLst>
                                    </p:anim>
                                    <p:anim calcmode="lin" valueType="num">
                                      <p:cBhvr>
                                        <p:cTn id="84" dur="500"/>
                                        <p:tgtEl>
                                          <p:spTgt spid="14"/>
                                        </p:tgtEl>
                                        <p:attrNameLst>
                                          <p:attrName>ppt_h</p:attrName>
                                        </p:attrNameLst>
                                      </p:cBhvr>
                                      <p:tavLst>
                                        <p:tav tm="0">
                                          <p:val>
                                            <p:strVal val="ppt_h"/>
                                          </p:val>
                                        </p:tav>
                                        <p:tav tm="100000">
                                          <p:val>
                                            <p:fltVal val="0"/>
                                          </p:val>
                                        </p:tav>
                                      </p:tavLst>
                                    </p:anim>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par>
                                <p:cTn id="87" presetID="53" presetClass="exit" presetSubtype="32" fill="hold" nodeType="withEffect">
                                  <p:stCondLst>
                                    <p:cond delay="0"/>
                                  </p:stCondLst>
                                  <p:childTnLst>
                                    <p:anim calcmode="lin" valueType="num">
                                      <p:cBhvr>
                                        <p:cTn id="88" dur="500"/>
                                        <p:tgtEl>
                                          <p:spTgt spid="29"/>
                                        </p:tgtEl>
                                        <p:attrNameLst>
                                          <p:attrName>ppt_w</p:attrName>
                                        </p:attrNameLst>
                                      </p:cBhvr>
                                      <p:tavLst>
                                        <p:tav tm="0">
                                          <p:val>
                                            <p:strVal val="ppt_w"/>
                                          </p:val>
                                        </p:tav>
                                        <p:tav tm="100000">
                                          <p:val>
                                            <p:fltVal val="0"/>
                                          </p:val>
                                        </p:tav>
                                      </p:tavLst>
                                    </p:anim>
                                    <p:anim calcmode="lin" valueType="num">
                                      <p:cBhvr>
                                        <p:cTn id="89" dur="500"/>
                                        <p:tgtEl>
                                          <p:spTgt spid="29"/>
                                        </p:tgtEl>
                                        <p:attrNameLst>
                                          <p:attrName>ppt_h</p:attrName>
                                        </p:attrNameLst>
                                      </p:cBhvr>
                                      <p:tavLst>
                                        <p:tav tm="0">
                                          <p:val>
                                            <p:strVal val="ppt_h"/>
                                          </p:val>
                                        </p:tav>
                                        <p:tav tm="100000">
                                          <p:val>
                                            <p:fltVal val="0"/>
                                          </p:val>
                                        </p:tav>
                                      </p:tavLst>
                                    </p:anim>
                                    <p:animEffect transition="out" filter="fade">
                                      <p:cBhvr>
                                        <p:cTn id="90" dur="500"/>
                                        <p:tgtEl>
                                          <p:spTgt spid="29"/>
                                        </p:tgtEl>
                                      </p:cBhvr>
                                    </p:animEffect>
                                    <p:set>
                                      <p:cBhvr>
                                        <p:cTn id="91" dur="1" fill="hold">
                                          <p:stCondLst>
                                            <p:cond delay="499"/>
                                          </p:stCondLst>
                                        </p:cTn>
                                        <p:tgtEl>
                                          <p:spTgt spid="29"/>
                                        </p:tgtEl>
                                        <p:attrNameLst>
                                          <p:attrName>style.visibility</p:attrName>
                                        </p:attrNameLst>
                                      </p:cBhvr>
                                      <p:to>
                                        <p:strVal val="hidden"/>
                                      </p:to>
                                    </p:set>
                                  </p:childTnLst>
                                </p:cTn>
                              </p:par>
                              <p:par>
                                <p:cTn id="92" presetID="53" presetClass="exit" presetSubtype="32" fill="hold" nodeType="withEffect">
                                  <p:stCondLst>
                                    <p:cond delay="0"/>
                                  </p:stCondLst>
                                  <p:childTnLst>
                                    <p:anim calcmode="lin" valueType="num">
                                      <p:cBhvr>
                                        <p:cTn id="93" dur="500"/>
                                        <p:tgtEl>
                                          <p:spTgt spid="24"/>
                                        </p:tgtEl>
                                        <p:attrNameLst>
                                          <p:attrName>ppt_w</p:attrName>
                                        </p:attrNameLst>
                                      </p:cBhvr>
                                      <p:tavLst>
                                        <p:tav tm="0">
                                          <p:val>
                                            <p:strVal val="ppt_w"/>
                                          </p:val>
                                        </p:tav>
                                        <p:tav tm="100000">
                                          <p:val>
                                            <p:fltVal val="0"/>
                                          </p:val>
                                        </p:tav>
                                      </p:tavLst>
                                    </p:anim>
                                    <p:anim calcmode="lin" valueType="num">
                                      <p:cBhvr>
                                        <p:cTn id="94" dur="500"/>
                                        <p:tgtEl>
                                          <p:spTgt spid="24"/>
                                        </p:tgtEl>
                                        <p:attrNameLst>
                                          <p:attrName>ppt_h</p:attrName>
                                        </p:attrNameLst>
                                      </p:cBhvr>
                                      <p:tavLst>
                                        <p:tav tm="0">
                                          <p:val>
                                            <p:strVal val="ppt_h"/>
                                          </p:val>
                                        </p:tav>
                                        <p:tav tm="100000">
                                          <p:val>
                                            <p:fltVal val="0"/>
                                          </p:val>
                                        </p:tav>
                                      </p:tavLst>
                                    </p:anim>
                                    <p:animEffect transition="out" filter="fade">
                                      <p:cBhvr>
                                        <p:cTn id="95" dur="500"/>
                                        <p:tgtEl>
                                          <p:spTgt spid="24"/>
                                        </p:tgtEl>
                                      </p:cBhvr>
                                    </p:animEffect>
                                    <p:set>
                                      <p:cBhvr>
                                        <p:cTn id="96" dur="1" fill="hold">
                                          <p:stCondLst>
                                            <p:cond delay="499"/>
                                          </p:stCondLst>
                                        </p:cTn>
                                        <p:tgtEl>
                                          <p:spTgt spid="24"/>
                                        </p:tgtEl>
                                        <p:attrNameLst>
                                          <p:attrName>style.visibility</p:attrName>
                                        </p:attrNameLst>
                                      </p:cBhvr>
                                      <p:to>
                                        <p:strVal val="hidden"/>
                                      </p:to>
                                    </p:set>
                                  </p:child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fade">
                                      <p:cBhvr>
                                        <p:cTn id="100" dur="500"/>
                                        <p:tgtEl>
                                          <p:spTgt spid="27"/>
                                        </p:tgtEl>
                                      </p:cBhvr>
                                    </p:animEffect>
                                  </p:childTnLst>
                                </p:cTn>
                              </p:par>
                              <p:par>
                                <p:cTn id="101" presetID="53" presetClass="entr" presetSubtype="16" fill="hold" nodeType="withEffect">
                                  <p:stCondLst>
                                    <p:cond delay="0"/>
                                  </p:stCondLst>
                                  <p:childTnLst>
                                    <p:set>
                                      <p:cBhvr>
                                        <p:cTn id="102" dur="1" fill="hold">
                                          <p:stCondLst>
                                            <p:cond delay="0"/>
                                          </p:stCondLst>
                                        </p:cTn>
                                        <p:tgtEl>
                                          <p:spTgt spid="33"/>
                                        </p:tgtEl>
                                        <p:attrNameLst>
                                          <p:attrName>style.visibility</p:attrName>
                                        </p:attrNameLst>
                                      </p:cBhvr>
                                      <p:to>
                                        <p:strVal val="visible"/>
                                      </p:to>
                                    </p:set>
                                    <p:anim calcmode="lin" valueType="num">
                                      <p:cBhvr>
                                        <p:cTn id="103" dur="500" fill="hold"/>
                                        <p:tgtEl>
                                          <p:spTgt spid="33"/>
                                        </p:tgtEl>
                                        <p:attrNameLst>
                                          <p:attrName>ppt_w</p:attrName>
                                        </p:attrNameLst>
                                      </p:cBhvr>
                                      <p:tavLst>
                                        <p:tav tm="0">
                                          <p:val>
                                            <p:fltVal val="0"/>
                                          </p:val>
                                        </p:tav>
                                        <p:tav tm="100000">
                                          <p:val>
                                            <p:strVal val="#ppt_w"/>
                                          </p:val>
                                        </p:tav>
                                      </p:tavLst>
                                    </p:anim>
                                    <p:anim calcmode="lin" valueType="num">
                                      <p:cBhvr>
                                        <p:cTn id="104" dur="500" fill="hold"/>
                                        <p:tgtEl>
                                          <p:spTgt spid="33"/>
                                        </p:tgtEl>
                                        <p:attrNameLst>
                                          <p:attrName>ppt_h</p:attrName>
                                        </p:attrNameLst>
                                      </p:cBhvr>
                                      <p:tavLst>
                                        <p:tav tm="0">
                                          <p:val>
                                            <p:fltVal val="0"/>
                                          </p:val>
                                        </p:tav>
                                        <p:tav tm="100000">
                                          <p:val>
                                            <p:strVal val="#ppt_h"/>
                                          </p:val>
                                        </p:tav>
                                      </p:tavLst>
                                    </p:anim>
                                    <p:animEffect transition="in" filter="fade">
                                      <p:cBhvr>
                                        <p:cTn id="105" dur="500"/>
                                        <p:tgtEl>
                                          <p:spTgt spid="33"/>
                                        </p:tgtEl>
                                      </p:cBhvr>
                                    </p:animEffect>
                                  </p:childTnLst>
                                </p:cTn>
                              </p:par>
                              <p:par>
                                <p:cTn id="106" presetID="53" presetClass="entr" presetSubtype="16" fill="hold" nodeType="withEffect">
                                  <p:stCondLst>
                                    <p:cond delay="0"/>
                                  </p:stCondLst>
                                  <p:childTnLst>
                                    <p:set>
                                      <p:cBhvr>
                                        <p:cTn id="107" dur="1" fill="hold">
                                          <p:stCondLst>
                                            <p:cond delay="0"/>
                                          </p:stCondLst>
                                        </p:cTn>
                                        <p:tgtEl>
                                          <p:spTgt spid="35"/>
                                        </p:tgtEl>
                                        <p:attrNameLst>
                                          <p:attrName>style.visibility</p:attrName>
                                        </p:attrNameLst>
                                      </p:cBhvr>
                                      <p:to>
                                        <p:strVal val="visible"/>
                                      </p:to>
                                    </p:set>
                                    <p:anim calcmode="lin" valueType="num">
                                      <p:cBhvr>
                                        <p:cTn id="108" dur="500" fill="hold"/>
                                        <p:tgtEl>
                                          <p:spTgt spid="35"/>
                                        </p:tgtEl>
                                        <p:attrNameLst>
                                          <p:attrName>ppt_w</p:attrName>
                                        </p:attrNameLst>
                                      </p:cBhvr>
                                      <p:tavLst>
                                        <p:tav tm="0">
                                          <p:val>
                                            <p:fltVal val="0"/>
                                          </p:val>
                                        </p:tav>
                                        <p:tav tm="100000">
                                          <p:val>
                                            <p:strVal val="#ppt_w"/>
                                          </p:val>
                                        </p:tav>
                                      </p:tavLst>
                                    </p:anim>
                                    <p:anim calcmode="lin" valueType="num">
                                      <p:cBhvr>
                                        <p:cTn id="109" dur="500" fill="hold"/>
                                        <p:tgtEl>
                                          <p:spTgt spid="35"/>
                                        </p:tgtEl>
                                        <p:attrNameLst>
                                          <p:attrName>ppt_h</p:attrName>
                                        </p:attrNameLst>
                                      </p:cBhvr>
                                      <p:tavLst>
                                        <p:tav tm="0">
                                          <p:val>
                                            <p:fltVal val="0"/>
                                          </p:val>
                                        </p:tav>
                                        <p:tav tm="100000">
                                          <p:val>
                                            <p:strVal val="#ppt_h"/>
                                          </p:val>
                                        </p:tav>
                                      </p:tavLst>
                                    </p:anim>
                                    <p:animEffect transition="in" filter="fade">
                                      <p:cBhvr>
                                        <p:cTn id="110" dur="500"/>
                                        <p:tgtEl>
                                          <p:spTgt spid="35"/>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27"/>
                                        </p:tgtEl>
                                      </p:cBhvr>
                                    </p:animEffect>
                                    <p:set>
                                      <p:cBhvr>
                                        <p:cTn id="115" dur="1" fill="hold">
                                          <p:stCondLst>
                                            <p:cond delay="499"/>
                                          </p:stCondLst>
                                        </p:cTn>
                                        <p:tgtEl>
                                          <p:spTgt spid="27"/>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33"/>
                                        </p:tgtEl>
                                      </p:cBhvr>
                                    </p:animEffect>
                                    <p:set>
                                      <p:cBhvr>
                                        <p:cTn id="118" dur="1" fill="hold">
                                          <p:stCondLst>
                                            <p:cond delay="499"/>
                                          </p:stCondLst>
                                        </p:cTn>
                                        <p:tgtEl>
                                          <p:spTgt spid="33"/>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35"/>
                                        </p:tgtEl>
                                      </p:cBhvr>
                                    </p:animEffect>
                                    <p:set>
                                      <p:cBhvr>
                                        <p:cTn id="12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962" y="727075"/>
            <a:ext cx="8220075" cy="994306"/>
          </a:xfrm>
        </p:spPr>
        <p:txBody>
          <a:bodyPr/>
          <a:lstStyle/>
          <a:p>
            <a:pPr algn="ctr"/>
            <a:br>
              <a:rPr lang="en-GB" dirty="0">
                <a:solidFill>
                  <a:srgbClr val="4A3682"/>
                </a:solidFill>
              </a:rPr>
            </a:br>
            <a:r>
              <a:rPr lang="en-GB" dirty="0">
                <a:solidFill>
                  <a:srgbClr val="00A7E7"/>
                </a:solidFill>
              </a:rPr>
              <a:t>How Can We Look after Our Mental Health?</a:t>
            </a:r>
            <a:br>
              <a:rPr lang="en-US" dirty="0">
                <a:solidFill>
                  <a:srgbClr val="00A7E7"/>
                </a:solidFill>
              </a:rPr>
            </a:br>
            <a:endParaRPr lang="en-GB" dirty="0">
              <a:solidFill>
                <a:srgbClr val="00A7E7"/>
              </a:solidFill>
            </a:endParaRPr>
          </a:p>
        </p:txBody>
      </p:sp>
      <p:grpSp>
        <p:nvGrpSpPr>
          <p:cNvPr id="17" name="Group 16">
            <a:extLst>
              <a:ext uri="{FF2B5EF4-FFF2-40B4-BE49-F238E27FC236}">
                <a16:creationId xmlns:a16="http://schemas.microsoft.com/office/drawing/2014/main" id="{2700EAAE-5481-4C1E-A876-D876108953FA}"/>
              </a:ext>
            </a:extLst>
          </p:cNvPr>
          <p:cNvGrpSpPr/>
          <p:nvPr/>
        </p:nvGrpSpPr>
        <p:grpSpPr>
          <a:xfrm>
            <a:off x="347031" y="1971241"/>
            <a:ext cx="7368219" cy="952933"/>
            <a:chOff x="347031" y="1580040"/>
            <a:chExt cx="8041319" cy="820748"/>
          </a:xfrm>
        </p:grpSpPr>
        <p:sp>
          <p:nvSpPr>
            <p:cNvPr id="18" name="Rectangle: Top Corners Rounded 17">
              <a:extLst>
                <a:ext uri="{FF2B5EF4-FFF2-40B4-BE49-F238E27FC236}">
                  <a16:creationId xmlns:a16="http://schemas.microsoft.com/office/drawing/2014/main" id="{061730ED-C1CB-4E37-825A-4943EADC9D6C}"/>
                </a:ext>
              </a:extLst>
            </p:cNvPr>
            <p:cNvSpPr/>
            <p:nvPr/>
          </p:nvSpPr>
          <p:spPr>
            <a:xfrm rot="5400000">
              <a:off x="4006941" y="-2078558"/>
              <a:ext cx="722811" cy="8040007"/>
            </a:xfrm>
            <a:prstGeom prst="round2SameRect">
              <a:avLst>
                <a:gd name="adj1" fmla="val 44445"/>
                <a:gd name="adj2" fmla="val 0"/>
              </a:avLst>
            </a:prstGeom>
            <a:solidFill>
              <a:srgbClr val="01A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Triangle 18">
              <a:extLst>
                <a:ext uri="{FF2B5EF4-FFF2-40B4-BE49-F238E27FC236}">
                  <a16:creationId xmlns:a16="http://schemas.microsoft.com/office/drawing/2014/main" id="{469E4960-AB93-452F-B1EC-B96CD1BBD071}"/>
                </a:ext>
              </a:extLst>
            </p:cNvPr>
            <p:cNvSpPr/>
            <p:nvPr/>
          </p:nvSpPr>
          <p:spPr>
            <a:xfrm flipH="1" flipV="1">
              <a:off x="347031" y="2302525"/>
              <a:ext cx="98263" cy="98263"/>
            </a:xfrm>
            <a:prstGeom prst="rtTriangle">
              <a:avLst/>
            </a:prstGeom>
            <a:solidFill>
              <a:srgbClr val="013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Content Placeholder 15">
            <a:extLst>
              <a:ext uri="{FF2B5EF4-FFF2-40B4-BE49-F238E27FC236}">
                <a16:creationId xmlns:a16="http://schemas.microsoft.com/office/drawing/2014/main" id="{D04FAD9D-CD8A-4D9E-BC10-0CCF48F0C4E8}"/>
              </a:ext>
            </a:extLst>
          </p:cNvPr>
          <p:cNvSpPr txBox="1">
            <a:spLocks/>
          </p:cNvSpPr>
          <p:nvPr/>
        </p:nvSpPr>
        <p:spPr>
          <a:xfrm>
            <a:off x="493259" y="1924279"/>
            <a:ext cx="7164841" cy="102822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Just like with our body, it is important that we do things to help </a:t>
            </a:r>
            <a:br>
              <a:rPr lang="en-GB" dirty="0">
                <a:solidFill>
                  <a:schemeClr val="bg1"/>
                </a:solidFill>
              </a:rPr>
            </a:br>
            <a:r>
              <a:rPr lang="en-GB" dirty="0">
                <a:solidFill>
                  <a:schemeClr val="bg1"/>
                </a:solidFill>
              </a:rPr>
              <a:t>our minds to be healthy, be in good condition and feel well.</a:t>
            </a:r>
          </a:p>
        </p:txBody>
      </p:sp>
      <p:sp>
        <p:nvSpPr>
          <p:cNvPr id="22" name="Content Placeholder 15">
            <a:extLst>
              <a:ext uri="{FF2B5EF4-FFF2-40B4-BE49-F238E27FC236}">
                <a16:creationId xmlns:a16="http://schemas.microsoft.com/office/drawing/2014/main" id="{71B418B9-1A15-491C-BF0E-CEF195A2387C}"/>
              </a:ext>
            </a:extLst>
          </p:cNvPr>
          <p:cNvSpPr txBox="1">
            <a:spLocks/>
          </p:cNvSpPr>
          <p:nvPr/>
        </p:nvSpPr>
        <p:spPr>
          <a:xfrm>
            <a:off x="471485" y="2685731"/>
            <a:ext cx="7886700" cy="101949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tx1"/>
                </a:solidFill>
              </a:rPr>
              <a:t>How many different things can you spot that we can do to look after our mental health?</a:t>
            </a:r>
          </a:p>
        </p:txBody>
      </p:sp>
      <p:pic>
        <p:nvPicPr>
          <p:cNvPr id="4" name="Picture 3">
            <a:extLst>
              <a:ext uri="{FF2B5EF4-FFF2-40B4-BE49-F238E27FC236}">
                <a16:creationId xmlns:a16="http://schemas.microsoft.com/office/drawing/2014/main" id="{33D3A54A-7096-4E1B-95B5-C2591951CF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6901" y="3489569"/>
            <a:ext cx="3070198" cy="2603256"/>
          </a:xfrm>
          <a:prstGeom prst="rect">
            <a:avLst/>
          </a:prstGeom>
        </p:spPr>
      </p:pic>
      <p:pic>
        <p:nvPicPr>
          <p:cNvPr id="7" name="Picture 6">
            <a:extLst>
              <a:ext uri="{FF2B5EF4-FFF2-40B4-BE49-F238E27FC236}">
                <a16:creationId xmlns:a16="http://schemas.microsoft.com/office/drawing/2014/main" id="{D0400922-1D30-47AB-856B-43DE5E3776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650" y="3614096"/>
            <a:ext cx="1787525" cy="2478729"/>
          </a:xfrm>
          <a:prstGeom prst="rect">
            <a:avLst/>
          </a:prstGeom>
        </p:spPr>
      </p:pic>
      <p:pic>
        <p:nvPicPr>
          <p:cNvPr id="9" name="Picture 8">
            <a:extLst>
              <a:ext uri="{FF2B5EF4-FFF2-40B4-BE49-F238E27FC236}">
                <a16:creationId xmlns:a16="http://schemas.microsoft.com/office/drawing/2014/main" id="{850D10E1-FEAC-4E73-93CC-17AD9D5C71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7210" y="3552825"/>
            <a:ext cx="1813040" cy="2540000"/>
          </a:xfrm>
          <a:prstGeom prst="rect">
            <a:avLst/>
          </a:prstGeom>
        </p:spPr>
      </p:pic>
      <p:pic>
        <p:nvPicPr>
          <p:cNvPr id="13" name="Picture 12">
            <a:extLst>
              <a:ext uri="{FF2B5EF4-FFF2-40B4-BE49-F238E27FC236}">
                <a16:creationId xmlns:a16="http://schemas.microsoft.com/office/drawing/2014/main" id="{52658078-2F88-4E72-9DDB-70F73B72A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2150" y="4070430"/>
            <a:ext cx="2616200" cy="2152569"/>
          </a:xfrm>
          <a:prstGeom prst="rect">
            <a:avLst/>
          </a:prstGeom>
        </p:spPr>
      </p:pic>
      <p:pic>
        <p:nvPicPr>
          <p:cNvPr id="16" name="Picture 15">
            <a:extLst>
              <a:ext uri="{FF2B5EF4-FFF2-40B4-BE49-F238E27FC236}">
                <a16:creationId xmlns:a16="http://schemas.microsoft.com/office/drawing/2014/main" id="{84598981-3FAA-4D28-A66D-ADB8736F20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3600" y="3383905"/>
            <a:ext cx="2003353" cy="2708920"/>
          </a:xfrm>
          <a:prstGeom prst="rect">
            <a:avLst/>
          </a:prstGeom>
        </p:spPr>
      </p:pic>
      <p:pic>
        <p:nvPicPr>
          <p:cNvPr id="25" name="Picture 24">
            <a:extLst>
              <a:ext uri="{FF2B5EF4-FFF2-40B4-BE49-F238E27FC236}">
                <a16:creationId xmlns:a16="http://schemas.microsoft.com/office/drawing/2014/main" id="{0F6BC87E-90EB-407F-B9CF-A6909E3EBF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625" y="4404999"/>
            <a:ext cx="2410140" cy="1687826"/>
          </a:xfrm>
          <a:prstGeom prst="rect">
            <a:avLst/>
          </a:prstGeom>
        </p:spPr>
      </p:pic>
      <p:pic>
        <p:nvPicPr>
          <p:cNvPr id="30" name="Picture 29">
            <a:extLst>
              <a:ext uri="{FF2B5EF4-FFF2-40B4-BE49-F238E27FC236}">
                <a16:creationId xmlns:a16="http://schemas.microsoft.com/office/drawing/2014/main" id="{E6378925-833F-4023-A469-3F04F8EE08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48777" y="3475608"/>
            <a:ext cx="2016855" cy="2617217"/>
          </a:xfrm>
          <a:prstGeom prst="rect">
            <a:avLst/>
          </a:prstGeom>
        </p:spPr>
      </p:pic>
      <p:grpSp>
        <p:nvGrpSpPr>
          <p:cNvPr id="47" name="Group 46">
            <a:extLst>
              <a:ext uri="{FF2B5EF4-FFF2-40B4-BE49-F238E27FC236}">
                <a16:creationId xmlns:a16="http://schemas.microsoft.com/office/drawing/2014/main" id="{E0EA7039-195A-4508-B1F2-625B382E950F}"/>
              </a:ext>
            </a:extLst>
          </p:cNvPr>
          <p:cNvGrpSpPr/>
          <p:nvPr/>
        </p:nvGrpSpPr>
        <p:grpSpPr>
          <a:xfrm>
            <a:off x="5280587" y="2921000"/>
            <a:ext cx="3193461" cy="3257549"/>
            <a:chOff x="5280587" y="2921000"/>
            <a:chExt cx="3193461" cy="3257549"/>
          </a:xfrm>
        </p:grpSpPr>
        <p:pic>
          <p:nvPicPr>
            <p:cNvPr id="32" name="Picture 31">
              <a:extLst>
                <a:ext uri="{FF2B5EF4-FFF2-40B4-BE49-F238E27FC236}">
                  <a16:creationId xmlns:a16="http://schemas.microsoft.com/office/drawing/2014/main" id="{DC2F89D7-177E-442A-9B01-79F5560656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8750" y="3609975"/>
              <a:ext cx="933829" cy="2482850"/>
            </a:xfrm>
            <a:prstGeom prst="rect">
              <a:avLst/>
            </a:prstGeom>
          </p:spPr>
        </p:pic>
        <p:pic>
          <p:nvPicPr>
            <p:cNvPr id="36" name="Picture 35">
              <a:extLst>
                <a:ext uri="{FF2B5EF4-FFF2-40B4-BE49-F238E27FC236}">
                  <a16:creationId xmlns:a16="http://schemas.microsoft.com/office/drawing/2014/main" id="{A23B5D41-7707-4F08-BCF1-05939A427F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42332" y="2921000"/>
              <a:ext cx="1331716" cy="3171825"/>
            </a:xfrm>
            <a:prstGeom prst="rect">
              <a:avLst/>
            </a:prstGeom>
          </p:spPr>
        </p:pic>
        <p:pic>
          <p:nvPicPr>
            <p:cNvPr id="40" name="Picture 39">
              <a:extLst>
                <a:ext uri="{FF2B5EF4-FFF2-40B4-BE49-F238E27FC236}">
                  <a16:creationId xmlns:a16="http://schemas.microsoft.com/office/drawing/2014/main" id="{2BFF3BBA-4F95-4167-A81E-0EC29A0818D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0587" y="3575507"/>
              <a:ext cx="1036290" cy="2517318"/>
            </a:xfrm>
            <a:prstGeom prst="rect">
              <a:avLst/>
            </a:prstGeom>
          </p:spPr>
        </p:pic>
        <p:pic>
          <p:nvPicPr>
            <p:cNvPr id="42" name="Picture 41">
              <a:extLst>
                <a:ext uri="{FF2B5EF4-FFF2-40B4-BE49-F238E27FC236}">
                  <a16:creationId xmlns:a16="http://schemas.microsoft.com/office/drawing/2014/main" id="{CCFB8834-FAB8-45ED-BB94-DC94CBF561D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40866" y="3675168"/>
              <a:ext cx="1104368" cy="2503381"/>
            </a:xfrm>
            <a:prstGeom prst="rect">
              <a:avLst/>
            </a:prstGeom>
          </p:spPr>
        </p:pic>
      </p:grpSp>
      <p:pic>
        <p:nvPicPr>
          <p:cNvPr id="46" name="Picture 45">
            <a:extLst>
              <a:ext uri="{FF2B5EF4-FFF2-40B4-BE49-F238E27FC236}">
                <a16:creationId xmlns:a16="http://schemas.microsoft.com/office/drawing/2014/main" id="{176DADEF-83DF-4A2B-AF2A-3AED9C67BA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9750" y="4016832"/>
            <a:ext cx="2528350" cy="2075993"/>
          </a:xfrm>
          <a:prstGeom prst="rect">
            <a:avLst/>
          </a:prstGeom>
        </p:spPr>
      </p:pic>
    </p:spTree>
    <p:extLst>
      <p:ext uri="{BB962C8B-B14F-4D97-AF65-F5344CB8AC3E}">
        <p14:creationId xmlns:p14="http://schemas.microsoft.com/office/powerpoint/2010/main" val="108780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42"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6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53" presetClass="entr" presetSubtype="16"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cTn>
                              </p:par>
                              <p:par>
                                <p:cTn id="52" presetID="53" presetClass="entr" presetSubtype="16"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500" fill="hold"/>
                                        <p:tgtEl>
                                          <p:spTgt spid="30"/>
                                        </p:tgtEl>
                                        <p:attrNameLst>
                                          <p:attrName>ppt_w</p:attrName>
                                        </p:attrNameLst>
                                      </p:cBhvr>
                                      <p:tavLst>
                                        <p:tav tm="0">
                                          <p:val>
                                            <p:fltVal val="0"/>
                                          </p:val>
                                        </p:tav>
                                        <p:tav tm="100000">
                                          <p:val>
                                            <p:strVal val="#ppt_w"/>
                                          </p:val>
                                        </p:tav>
                                      </p:tavLst>
                                    </p:anim>
                                    <p:anim calcmode="lin" valueType="num">
                                      <p:cBhvr>
                                        <p:cTn id="55" dur="500" fill="hold"/>
                                        <p:tgtEl>
                                          <p:spTgt spid="30"/>
                                        </p:tgtEl>
                                        <p:attrNameLst>
                                          <p:attrName>ppt_h</p:attrName>
                                        </p:attrNameLst>
                                      </p:cBhvr>
                                      <p:tavLst>
                                        <p:tav tm="0">
                                          <p:val>
                                            <p:fltVal val="0"/>
                                          </p:val>
                                        </p:tav>
                                        <p:tav tm="100000">
                                          <p:val>
                                            <p:strVal val="#ppt_h"/>
                                          </p:val>
                                        </p:tav>
                                      </p:tavLst>
                                    </p:anim>
                                    <p:animEffect transition="in" filter="fade">
                                      <p:cBhvr>
                                        <p:cTn id="56" dur="500"/>
                                        <p:tgtEl>
                                          <p:spTgt spid="30"/>
                                        </p:tgtEl>
                                      </p:cBhvr>
                                    </p:animEffect>
                                  </p:childTnLst>
                                </p:cTn>
                              </p:par>
                              <p:par>
                                <p:cTn id="57" presetID="53" presetClass="entr" presetSubtype="16"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p:cTn id="59" dur="500" fill="hold"/>
                                        <p:tgtEl>
                                          <p:spTgt spid="46"/>
                                        </p:tgtEl>
                                        <p:attrNameLst>
                                          <p:attrName>ppt_w</p:attrName>
                                        </p:attrNameLst>
                                      </p:cBhvr>
                                      <p:tavLst>
                                        <p:tav tm="0">
                                          <p:val>
                                            <p:fltVal val="0"/>
                                          </p:val>
                                        </p:tav>
                                        <p:tav tm="100000">
                                          <p:val>
                                            <p:strVal val="#ppt_w"/>
                                          </p:val>
                                        </p:tav>
                                      </p:tavLst>
                                    </p:anim>
                                    <p:anim calcmode="lin" valueType="num">
                                      <p:cBhvr>
                                        <p:cTn id="60" dur="500" fill="hold"/>
                                        <p:tgtEl>
                                          <p:spTgt spid="46"/>
                                        </p:tgtEl>
                                        <p:attrNameLst>
                                          <p:attrName>ppt_h</p:attrName>
                                        </p:attrNameLst>
                                      </p:cBhvr>
                                      <p:tavLst>
                                        <p:tav tm="0">
                                          <p:val>
                                            <p:fltVal val="0"/>
                                          </p:val>
                                        </p:tav>
                                        <p:tav tm="100000">
                                          <p:val>
                                            <p:strVal val="#ppt_h"/>
                                          </p:val>
                                        </p:tav>
                                      </p:tavLst>
                                    </p:anim>
                                    <p:animEffect transition="in" filter="fade">
                                      <p:cBhvr>
                                        <p:cTn id="61" dur="500"/>
                                        <p:tgtEl>
                                          <p:spTgt spid="46"/>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nodeType="clickEffect">
                                  <p:stCondLst>
                                    <p:cond delay="0"/>
                                  </p:stCondLst>
                                  <p:childTnLst>
                                    <p:anim calcmode="lin" valueType="num">
                                      <p:cBhvr>
                                        <p:cTn id="65" dur="500"/>
                                        <p:tgtEl>
                                          <p:spTgt spid="47"/>
                                        </p:tgtEl>
                                        <p:attrNameLst>
                                          <p:attrName>ppt_w</p:attrName>
                                        </p:attrNameLst>
                                      </p:cBhvr>
                                      <p:tavLst>
                                        <p:tav tm="0">
                                          <p:val>
                                            <p:strVal val="ppt_w"/>
                                          </p:val>
                                        </p:tav>
                                        <p:tav tm="100000">
                                          <p:val>
                                            <p:fltVal val="0"/>
                                          </p:val>
                                        </p:tav>
                                      </p:tavLst>
                                    </p:anim>
                                    <p:anim calcmode="lin" valueType="num">
                                      <p:cBhvr>
                                        <p:cTn id="66" dur="500"/>
                                        <p:tgtEl>
                                          <p:spTgt spid="47"/>
                                        </p:tgtEl>
                                        <p:attrNameLst>
                                          <p:attrName>ppt_h</p:attrName>
                                        </p:attrNameLst>
                                      </p:cBhvr>
                                      <p:tavLst>
                                        <p:tav tm="0">
                                          <p:val>
                                            <p:strVal val="ppt_h"/>
                                          </p:val>
                                        </p:tav>
                                        <p:tav tm="100000">
                                          <p:val>
                                            <p:fltVal val="0"/>
                                          </p:val>
                                        </p:tav>
                                      </p:tavLst>
                                    </p:anim>
                                    <p:animEffect transition="out" filter="fade">
                                      <p:cBhvr>
                                        <p:cTn id="67" dur="500"/>
                                        <p:tgtEl>
                                          <p:spTgt spid="47"/>
                                        </p:tgtEl>
                                      </p:cBhvr>
                                    </p:animEffect>
                                    <p:set>
                                      <p:cBhvr>
                                        <p:cTn id="68" dur="1" fill="hold">
                                          <p:stCondLst>
                                            <p:cond delay="499"/>
                                          </p:stCondLst>
                                        </p:cTn>
                                        <p:tgtEl>
                                          <p:spTgt spid="47"/>
                                        </p:tgtEl>
                                        <p:attrNameLst>
                                          <p:attrName>style.visibility</p:attrName>
                                        </p:attrNameLst>
                                      </p:cBhvr>
                                      <p:to>
                                        <p:strVal val="hidden"/>
                                      </p:to>
                                    </p:set>
                                  </p:childTnLst>
                                </p:cTn>
                              </p:par>
                              <p:par>
                                <p:cTn id="69" presetID="53" presetClass="exit" presetSubtype="32" fill="hold" nodeType="withEffect">
                                  <p:stCondLst>
                                    <p:cond delay="0"/>
                                  </p:stCondLst>
                                  <p:childTnLst>
                                    <p:anim calcmode="lin" valueType="num">
                                      <p:cBhvr>
                                        <p:cTn id="70" dur="500"/>
                                        <p:tgtEl>
                                          <p:spTgt spid="30"/>
                                        </p:tgtEl>
                                        <p:attrNameLst>
                                          <p:attrName>ppt_w</p:attrName>
                                        </p:attrNameLst>
                                      </p:cBhvr>
                                      <p:tavLst>
                                        <p:tav tm="0">
                                          <p:val>
                                            <p:strVal val="ppt_w"/>
                                          </p:val>
                                        </p:tav>
                                        <p:tav tm="100000">
                                          <p:val>
                                            <p:fltVal val="0"/>
                                          </p:val>
                                        </p:tav>
                                      </p:tavLst>
                                    </p:anim>
                                    <p:anim calcmode="lin" valueType="num">
                                      <p:cBhvr>
                                        <p:cTn id="71" dur="500"/>
                                        <p:tgtEl>
                                          <p:spTgt spid="30"/>
                                        </p:tgtEl>
                                        <p:attrNameLst>
                                          <p:attrName>ppt_h</p:attrName>
                                        </p:attrNameLst>
                                      </p:cBhvr>
                                      <p:tavLst>
                                        <p:tav tm="0">
                                          <p:val>
                                            <p:strVal val="ppt_h"/>
                                          </p:val>
                                        </p:tav>
                                        <p:tav tm="100000">
                                          <p:val>
                                            <p:fltVal val="0"/>
                                          </p:val>
                                        </p:tav>
                                      </p:tavLst>
                                    </p:anim>
                                    <p:animEffect transition="out" filter="fade">
                                      <p:cBhvr>
                                        <p:cTn id="72" dur="500"/>
                                        <p:tgtEl>
                                          <p:spTgt spid="30"/>
                                        </p:tgtEl>
                                      </p:cBhvr>
                                    </p:animEffect>
                                    <p:set>
                                      <p:cBhvr>
                                        <p:cTn id="73" dur="1" fill="hold">
                                          <p:stCondLst>
                                            <p:cond delay="499"/>
                                          </p:stCondLst>
                                        </p:cTn>
                                        <p:tgtEl>
                                          <p:spTgt spid="30"/>
                                        </p:tgtEl>
                                        <p:attrNameLst>
                                          <p:attrName>style.visibility</p:attrName>
                                        </p:attrNameLst>
                                      </p:cBhvr>
                                      <p:to>
                                        <p:strVal val="hidden"/>
                                      </p:to>
                                    </p:set>
                                  </p:childTnLst>
                                </p:cTn>
                              </p:par>
                              <p:par>
                                <p:cTn id="74" presetID="53" presetClass="exit" presetSubtype="32" fill="hold" nodeType="withEffect">
                                  <p:stCondLst>
                                    <p:cond delay="0"/>
                                  </p:stCondLst>
                                  <p:childTnLst>
                                    <p:anim calcmode="lin" valueType="num">
                                      <p:cBhvr>
                                        <p:cTn id="75" dur="500"/>
                                        <p:tgtEl>
                                          <p:spTgt spid="46"/>
                                        </p:tgtEl>
                                        <p:attrNameLst>
                                          <p:attrName>ppt_w</p:attrName>
                                        </p:attrNameLst>
                                      </p:cBhvr>
                                      <p:tavLst>
                                        <p:tav tm="0">
                                          <p:val>
                                            <p:strVal val="ppt_w"/>
                                          </p:val>
                                        </p:tav>
                                        <p:tav tm="100000">
                                          <p:val>
                                            <p:fltVal val="0"/>
                                          </p:val>
                                        </p:tav>
                                      </p:tavLst>
                                    </p:anim>
                                    <p:anim calcmode="lin" valueType="num">
                                      <p:cBhvr>
                                        <p:cTn id="76" dur="500"/>
                                        <p:tgtEl>
                                          <p:spTgt spid="46"/>
                                        </p:tgtEl>
                                        <p:attrNameLst>
                                          <p:attrName>ppt_h</p:attrName>
                                        </p:attrNameLst>
                                      </p:cBhvr>
                                      <p:tavLst>
                                        <p:tav tm="0">
                                          <p:val>
                                            <p:strVal val="ppt_h"/>
                                          </p:val>
                                        </p:tav>
                                        <p:tav tm="100000">
                                          <p:val>
                                            <p:fltVal val="0"/>
                                          </p:val>
                                        </p:tav>
                                      </p:tavLst>
                                    </p:anim>
                                    <p:animEffect transition="out" filter="fade">
                                      <p:cBhvr>
                                        <p:cTn id="77" dur="500"/>
                                        <p:tgtEl>
                                          <p:spTgt spid="46"/>
                                        </p:tgtEl>
                                      </p:cBhvr>
                                    </p:animEffect>
                                    <p:set>
                                      <p:cBhvr>
                                        <p:cTn id="78"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962" y="727075"/>
            <a:ext cx="8220075" cy="994306"/>
          </a:xfrm>
        </p:spPr>
        <p:txBody>
          <a:bodyPr/>
          <a:lstStyle/>
          <a:p>
            <a:pPr algn="ctr"/>
            <a:br>
              <a:rPr lang="en-GB" dirty="0">
                <a:solidFill>
                  <a:srgbClr val="4A3682"/>
                </a:solidFill>
              </a:rPr>
            </a:br>
            <a:r>
              <a:rPr lang="en-GB" dirty="0">
                <a:solidFill>
                  <a:srgbClr val="00A7E7"/>
                </a:solidFill>
              </a:rPr>
              <a:t>How Can We Look after Our Mental Health?</a:t>
            </a:r>
            <a:br>
              <a:rPr lang="en-US" dirty="0">
                <a:solidFill>
                  <a:srgbClr val="00A7E7"/>
                </a:solidFill>
              </a:rPr>
            </a:br>
            <a:endParaRPr lang="en-GB" dirty="0">
              <a:solidFill>
                <a:srgbClr val="00A7E7"/>
              </a:solidFill>
            </a:endParaRPr>
          </a:p>
        </p:txBody>
      </p:sp>
      <p:grpSp>
        <p:nvGrpSpPr>
          <p:cNvPr id="17" name="Group 16">
            <a:extLst>
              <a:ext uri="{FF2B5EF4-FFF2-40B4-BE49-F238E27FC236}">
                <a16:creationId xmlns:a16="http://schemas.microsoft.com/office/drawing/2014/main" id="{2700EAAE-5481-4C1E-A876-D876108953FA}"/>
              </a:ext>
            </a:extLst>
          </p:cNvPr>
          <p:cNvGrpSpPr/>
          <p:nvPr/>
        </p:nvGrpSpPr>
        <p:grpSpPr>
          <a:xfrm>
            <a:off x="347031" y="1971241"/>
            <a:ext cx="7368219" cy="952933"/>
            <a:chOff x="347031" y="1580040"/>
            <a:chExt cx="8041319" cy="820748"/>
          </a:xfrm>
        </p:grpSpPr>
        <p:sp>
          <p:nvSpPr>
            <p:cNvPr id="18" name="Rectangle: Top Corners Rounded 17">
              <a:extLst>
                <a:ext uri="{FF2B5EF4-FFF2-40B4-BE49-F238E27FC236}">
                  <a16:creationId xmlns:a16="http://schemas.microsoft.com/office/drawing/2014/main" id="{061730ED-C1CB-4E37-825A-4943EADC9D6C}"/>
                </a:ext>
              </a:extLst>
            </p:cNvPr>
            <p:cNvSpPr/>
            <p:nvPr/>
          </p:nvSpPr>
          <p:spPr>
            <a:xfrm rot="5400000">
              <a:off x="4006941" y="-2078558"/>
              <a:ext cx="722811" cy="8040007"/>
            </a:xfrm>
            <a:prstGeom prst="round2SameRect">
              <a:avLst>
                <a:gd name="adj1" fmla="val 44445"/>
                <a:gd name="adj2" fmla="val 0"/>
              </a:avLst>
            </a:prstGeom>
            <a:solidFill>
              <a:srgbClr val="01A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Triangle 18">
              <a:extLst>
                <a:ext uri="{FF2B5EF4-FFF2-40B4-BE49-F238E27FC236}">
                  <a16:creationId xmlns:a16="http://schemas.microsoft.com/office/drawing/2014/main" id="{469E4960-AB93-452F-B1EC-B96CD1BBD071}"/>
                </a:ext>
              </a:extLst>
            </p:cNvPr>
            <p:cNvSpPr/>
            <p:nvPr/>
          </p:nvSpPr>
          <p:spPr>
            <a:xfrm flipH="1" flipV="1">
              <a:off x="347031" y="2302525"/>
              <a:ext cx="98263" cy="98263"/>
            </a:xfrm>
            <a:prstGeom prst="rtTriangle">
              <a:avLst/>
            </a:prstGeom>
            <a:solidFill>
              <a:srgbClr val="013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Content Placeholder 15">
            <a:extLst>
              <a:ext uri="{FF2B5EF4-FFF2-40B4-BE49-F238E27FC236}">
                <a16:creationId xmlns:a16="http://schemas.microsoft.com/office/drawing/2014/main" id="{D04FAD9D-CD8A-4D9E-BC10-0CCF48F0C4E8}"/>
              </a:ext>
            </a:extLst>
          </p:cNvPr>
          <p:cNvSpPr txBox="1">
            <a:spLocks/>
          </p:cNvSpPr>
          <p:nvPr/>
        </p:nvSpPr>
        <p:spPr>
          <a:xfrm>
            <a:off x="493259" y="1924279"/>
            <a:ext cx="7164841" cy="102822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Just like with our body, it is important that we do things to help </a:t>
            </a:r>
            <a:br>
              <a:rPr lang="en-GB" dirty="0">
                <a:solidFill>
                  <a:schemeClr val="bg1"/>
                </a:solidFill>
              </a:rPr>
            </a:br>
            <a:r>
              <a:rPr lang="en-GB" dirty="0">
                <a:solidFill>
                  <a:schemeClr val="bg1"/>
                </a:solidFill>
              </a:rPr>
              <a:t>our minds to be healthy, be in good condition and feel well.</a:t>
            </a:r>
          </a:p>
        </p:txBody>
      </p:sp>
      <p:sp>
        <p:nvSpPr>
          <p:cNvPr id="22" name="Content Placeholder 15">
            <a:extLst>
              <a:ext uri="{FF2B5EF4-FFF2-40B4-BE49-F238E27FC236}">
                <a16:creationId xmlns:a16="http://schemas.microsoft.com/office/drawing/2014/main" id="{71B418B9-1A15-491C-BF0E-CEF195A2387C}"/>
              </a:ext>
            </a:extLst>
          </p:cNvPr>
          <p:cNvSpPr txBox="1">
            <a:spLocks/>
          </p:cNvSpPr>
          <p:nvPr/>
        </p:nvSpPr>
        <p:spPr>
          <a:xfrm>
            <a:off x="471485" y="2685731"/>
            <a:ext cx="7886700" cy="101949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tx1"/>
                </a:solidFill>
              </a:rPr>
              <a:t>How many different things can you spot that we can do to look after our mental health?</a:t>
            </a:r>
          </a:p>
        </p:txBody>
      </p:sp>
      <p:pic>
        <p:nvPicPr>
          <p:cNvPr id="8" name="Picture 7">
            <a:extLst>
              <a:ext uri="{FF2B5EF4-FFF2-40B4-BE49-F238E27FC236}">
                <a16:creationId xmlns:a16="http://schemas.microsoft.com/office/drawing/2014/main" id="{11BE00BC-148F-4A89-9064-706B418F4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8875" y="3239889"/>
            <a:ext cx="1109475" cy="2852936"/>
          </a:xfrm>
          <a:prstGeom prst="rect">
            <a:avLst/>
          </a:prstGeom>
        </p:spPr>
      </p:pic>
      <p:pic>
        <p:nvPicPr>
          <p:cNvPr id="14" name="Picture 13">
            <a:extLst>
              <a:ext uri="{FF2B5EF4-FFF2-40B4-BE49-F238E27FC236}">
                <a16:creationId xmlns:a16="http://schemas.microsoft.com/office/drawing/2014/main" id="{D0659FE7-8D3E-4027-83BC-938977247D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0325" y="4090204"/>
            <a:ext cx="4788024" cy="1246971"/>
          </a:xfrm>
          <a:prstGeom prst="rect">
            <a:avLst/>
          </a:prstGeom>
        </p:spPr>
      </p:pic>
      <p:pic>
        <p:nvPicPr>
          <p:cNvPr id="5" name="Picture 4">
            <a:extLst>
              <a:ext uri="{FF2B5EF4-FFF2-40B4-BE49-F238E27FC236}">
                <a16:creationId xmlns:a16="http://schemas.microsoft.com/office/drawing/2014/main" id="{EDFDA50F-BE1B-4CC9-BAA8-F1BA8637EC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650" y="4067175"/>
            <a:ext cx="2351876" cy="2149475"/>
          </a:xfrm>
          <a:prstGeom prst="rect">
            <a:avLst/>
          </a:prstGeom>
        </p:spPr>
      </p:pic>
      <p:pic>
        <p:nvPicPr>
          <p:cNvPr id="21" name="Picture 20">
            <a:extLst>
              <a:ext uri="{FF2B5EF4-FFF2-40B4-BE49-F238E27FC236}">
                <a16:creationId xmlns:a16="http://schemas.microsoft.com/office/drawing/2014/main" id="{92131B89-577B-47DA-B809-38529A9458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2439" y="3311897"/>
            <a:ext cx="2775911" cy="2780928"/>
          </a:xfrm>
          <a:prstGeom prst="rect">
            <a:avLst/>
          </a:prstGeom>
        </p:spPr>
      </p:pic>
      <p:pic>
        <p:nvPicPr>
          <p:cNvPr id="24" name="Picture 23">
            <a:extLst>
              <a:ext uri="{FF2B5EF4-FFF2-40B4-BE49-F238E27FC236}">
                <a16:creationId xmlns:a16="http://schemas.microsoft.com/office/drawing/2014/main" id="{81627B78-A0E1-40DF-BB36-06BEF3DBA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644" y="4077071"/>
            <a:ext cx="1895706" cy="2231653"/>
          </a:xfrm>
          <a:prstGeom prst="rect">
            <a:avLst/>
          </a:prstGeom>
        </p:spPr>
      </p:pic>
      <p:pic>
        <p:nvPicPr>
          <p:cNvPr id="27" name="Picture 26">
            <a:extLst>
              <a:ext uri="{FF2B5EF4-FFF2-40B4-BE49-F238E27FC236}">
                <a16:creationId xmlns:a16="http://schemas.microsoft.com/office/drawing/2014/main" id="{69279523-E839-446F-98D5-B2C7EA39A5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4150" y="3262503"/>
            <a:ext cx="2987824" cy="2183054"/>
          </a:xfrm>
          <a:prstGeom prst="rect">
            <a:avLst/>
          </a:prstGeom>
        </p:spPr>
      </p:pic>
      <p:pic>
        <p:nvPicPr>
          <p:cNvPr id="29" name="Picture 28">
            <a:extLst>
              <a:ext uri="{FF2B5EF4-FFF2-40B4-BE49-F238E27FC236}">
                <a16:creationId xmlns:a16="http://schemas.microsoft.com/office/drawing/2014/main" id="{A5080ED2-5514-40A7-833D-1C7C013FBE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39750" y="3724274"/>
            <a:ext cx="3204777" cy="2368550"/>
          </a:xfrm>
          <a:prstGeom prst="rect">
            <a:avLst/>
          </a:prstGeom>
        </p:spPr>
      </p:pic>
      <p:pic>
        <p:nvPicPr>
          <p:cNvPr id="33" name="Picture 32">
            <a:extLst>
              <a:ext uri="{FF2B5EF4-FFF2-40B4-BE49-F238E27FC236}">
                <a16:creationId xmlns:a16="http://schemas.microsoft.com/office/drawing/2014/main" id="{7D6E0EE4-BF51-4CDA-972C-82EFE25991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79756" y="3724275"/>
            <a:ext cx="2078267" cy="2235200"/>
          </a:xfrm>
          <a:prstGeom prst="rect">
            <a:avLst/>
          </a:prstGeom>
        </p:spPr>
      </p:pic>
      <p:pic>
        <p:nvPicPr>
          <p:cNvPr id="35" name="Picture 34">
            <a:extLst>
              <a:ext uri="{FF2B5EF4-FFF2-40B4-BE49-F238E27FC236}">
                <a16:creationId xmlns:a16="http://schemas.microsoft.com/office/drawing/2014/main" id="{D135A6EB-309A-42AD-9438-6CCA9368443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22476"/>
          <a:stretch/>
        </p:blipFill>
        <p:spPr>
          <a:xfrm>
            <a:off x="5900423" y="4257676"/>
            <a:ext cx="2487927" cy="1895408"/>
          </a:xfrm>
          <a:prstGeom prst="rect">
            <a:avLst/>
          </a:prstGeom>
        </p:spPr>
      </p:pic>
    </p:spTree>
    <p:extLst>
      <p:ext uri="{BB962C8B-B14F-4D97-AF65-F5344CB8AC3E}">
        <p14:creationId xmlns:p14="http://schemas.microsoft.com/office/powerpoint/2010/main" val="69176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5"/>
                                        </p:tgtEl>
                                      </p:cBhvr>
                                    </p:animEffect>
                                    <p:anim calcmode="lin" valueType="num">
                                      <p:cBhvr>
                                        <p:cTn id="19" dur="1000"/>
                                        <p:tgtEl>
                                          <p:spTgt spid="5"/>
                                        </p:tgtEl>
                                        <p:attrNameLst>
                                          <p:attrName>ppt_x</p:attrName>
                                        </p:attrNameLst>
                                      </p:cBhvr>
                                      <p:tavLst>
                                        <p:tav tm="0">
                                          <p:val>
                                            <p:strVal val="ppt_x"/>
                                          </p:val>
                                        </p:tav>
                                        <p:tav tm="100000">
                                          <p:val>
                                            <p:strVal val="ppt_x"/>
                                          </p:val>
                                        </p:tav>
                                      </p:tavLst>
                                    </p:anim>
                                    <p:anim calcmode="lin" valueType="num">
                                      <p:cBhvr>
                                        <p:cTn id="20" dur="1000"/>
                                        <p:tgtEl>
                                          <p:spTgt spid="5"/>
                                        </p:tgtEl>
                                        <p:attrNameLst>
                                          <p:attrName>ppt_y</p:attrName>
                                        </p:attrNameLst>
                                      </p:cBhvr>
                                      <p:tavLst>
                                        <p:tav tm="0">
                                          <p:val>
                                            <p:strVal val="ppt_y"/>
                                          </p:val>
                                        </p:tav>
                                        <p:tav tm="100000">
                                          <p:val>
                                            <p:strVal val="ppt_y+.1"/>
                                          </p:val>
                                        </p:tav>
                                      </p:tavLst>
                                    </p:anim>
                                    <p:set>
                                      <p:cBhvr>
                                        <p:cTn id="21" dur="1" fill="hold">
                                          <p:stCondLst>
                                            <p:cond delay="999"/>
                                          </p:stCondLst>
                                        </p:cTn>
                                        <p:tgtEl>
                                          <p:spTgt spid="5"/>
                                        </p:tgtEl>
                                        <p:attrNameLst>
                                          <p:attrName>style.visibility</p:attrName>
                                        </p:attrNameLst>
                                      </p:cBhvr>
                                      <p:to>
                                        <p:strVal val="hidden"/>
                                      </p:to>
                                    </p:set>
                                  </p:childTnLst>
                                </p:cTn>
                              </p:par>
                              <p:par>
                                <p:cTn id="22" presetID="42" presetClass="exit" presetSubtype="0" fill="hold" nodeType="withEffect">
                                  <p:stCondLst>
                                    <p:cond delay="0"/>
                                  </p:stCondLst>
                                  <p:childTnLst>
                                    <p:animEffect transition="out" filter="fade">
                                      <p:cBhvr>
                                        <p:cTn id="23" dur="1000"/>
                                        <p:tgtEl>
                                          <p:spTgt spid="8"/>
                                        </p:tgtEl>
                                      </p:cBhvr>
                                    </p:animEffect>
                                    <p:anim calcmode="lin" valueType="num">
                                      <p:cBhvr>
                                        <p:cTn id="24" dur="1000"/>
                                        <p:tgtEl>
                                          <p:spTgt spid="8"/>
                                        </p:tgtEl>
                                        <p:attrNameLst>
                                          <p:attrName>ppt_x</p:attrName>
                                        </p:attrNameLst>
                                      </p:cBhvr>
                                      <p:tavLst>
                                        <p:tav tm="0">
                                          <p:val>
                                            <p:strVal val="ppt_x"/>
                                          </p:val>
                                        </p:tav>
                                        <p:tav tm="100000">
                                          <p:val>
                                            <p:strVal val="ppt_x"/>
                                          </p:val>
                                        </p:tav>
                                      </p:tavLst>
                                    </p:anim>
                                    <p:anim calcmode="lin" valueType="num">
                                      <p:cBhvr>
                                        <p:cTn id="25" dur="1000"/>
                                        <p:tgtEl>
                                          <p:spTgt spid="8"/>
                                        </p:tgtEl>
                                        <p:attrNameLst>
                                          <p:attrName>ppt_y</p:attrName>
                                        </p:attrNameLst>
                                      </p:cBhvr>
                                      <p:tavLst>
                                        <p:tav tm="0">
                                          <p:val>
                                            <p:strVal val="ppt_y"/>
                                          </p:val>
                                        </p:tav>
                                        <p:tav tm="100000">
                                          <p:val>
                                            <p:strVal val="ppt_y+.1"/>
                                          </p:val>
                                        </p:tav>
                                      </p:tavLst>
                                    </p:anim>
                                    <p:set>
                                      <p:cBhvr>
                                        <p:cTn id="26" dur="1" fill="hold">
                                          <p:stCondLst>
                                            <p:cond delay="999"/>
                                          </p:stCondLst>
                                        </p:cTn>
                                        <p:tgtEl>
                                          <p:spTgt spid="8"/>
                                        </p:tgtEl>
                                        <p:attrNameLst>
                                          <p:attrName>style.visibility</p:attrName>
                                        </p:attrNameLst>
                                      </p:cBhvr>
                                      <p:to>
                                        <p:strVal val="hidden"/>
                                      </p:to>
                                    </p:set>
                                  </p:childTnLst>
                                </p:cTn>
                              </p:par>
                              <p:par>
                                <p:cTn id="27" presetID="42" presetClass="exit" presetSubtype="0" fill="hold" nodeType="withEffect">
                                  <p:stCondLst>
                                    <p:cond delay="0"/>
                                  </p:stCondLst>
                                  <p:childTnLst>
                                    <p:animEffect transition="out" filter="fade">
                                      <p:cBhvr>
                                        <p:cTn id="28" dur="1000"/>
                                        <p:tgtEl>
                                          <p:spTgt spid="14"/>
                                        </p:tgtEl>
                                      </p:cBhvr>
                                    </p:animEffect>
                                    <p:anim calcmode="lin" valueType="num">
                                      <p:cBhvr>
                                        <p:cTn id="29" dur="1000"/>
                                        <p:tgtEl>
                                          <p:spTgt spid="14"/>
                                        </p:tgtEl>
                                        <p:attrNameLst>
                                          <p:attrName>ppt_x</p:attrName>
                                        </p:attrNameLst>
                                      </p:cBhvr>
                                      <p:tavLst>
                                        <p:tav tm="0">
                                          <p:val>
                                            <p:strVal val="ppt_x"/>
                                          </p:val>
                                        </p:tav>
                                        <p:tav tm="100000">
                                          <p:val>
                                            <p:strVal val="ppt_x"/>
                                          </p:val>
                                        </p:tav>
                                      </p:tavLst>
                                    </p:anim>
                                    <p:anim calcmode="lin" valueType="num">
                                      <p:cBhvr>
                                        <p:cTn id="30" dur="1000"/>
                                        <p:tgtEl>
                                          <p:spTgt spid="14"/>
                                        </p:tgtEl>
                                        <p:attrNameLst>
                                          <p:attrName>ppt_y</p:attrName>
                                        </p:attrNameLst>
                                      </p:cBhvr>
                                      <p:tavLst>
                                        <p:tav tm="0">
                                          <p:val>
                                            <p:strVal val="ppt_y"/>
                                          </p:val>
                                        </p:tav>
                                        <p:tav tm="100000">
                                          <p:val>
                                            <p:strVal val="ppt_y+.1"/>
                                          </p:val>
                                        </p:tav>
                                      </p:tavLst>
                                    </p:anim>
                                    <p:set>
                                      <p:cBhvr>
                                        <p:cTn id="31" dur="1" fill="hold">
                                          <p:stCondLst>
                                            <p:cond delay="999"/>
                                          </p:stCondLst>
                                        </p:cTn>
                                        <p:tgtEl>
                                          <p:spTgt spid="14"/>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ppt_w</p:attrName>
                                        </p:attrNameLst>
                                      </p:cBhvr>
                                      <p:tavLst>
                                        <p:tav tm="0">
                                          <p:val>
                                            <p:fltVal val="0"/>
                                          </p:val>
                                        </p:tav>
                                        <p:tav tm="100000">
                                          <p:val>
                                            <p:strVal val="#ppt_w"/>
                                          </p:val>
                                        </p:tav>
                                      </p:tavLst>
                                    </p:anim>
                                    <p:anim calcmode="lin" valueType="num">
                                      <p:cBhvr>
                                        <p:cTn id="35" dur="500" fill="hold"/>
                                        <p:tgtEl>
                                          <p:spTgt spid="24"/>
                                        </p:tgtEl>
                                        <p:attrNameLst>
                                          <p:attrName>ppt_h</p:attrName>
                                        </p:attrNameLst>
                                      </p:cBhvr>
                                      <p:tavLst>
                                        <p:tav tm="0">
                                          <p:val>
                                            <p:fltVal val="0"/>
                                          </p:val>
                                        </p:tav>
                                        <p:tav tm="100000">
                                          <p:val>
                                            <p:strVal val="#ppt_h"/>
                                          </p:val>
                                        </p:tav>
                                      </p:tavLst>
                                    </p:anim>
                                    <p:animEffect transition="in" filter="fade">
                                      <p:cBhvr>
                                        <p:cTn id="36" dur="500"/>
                                        <p:tgtEl>
                                          <p:spTgt spid="24"/>
                                        </p:tgtEl>
                                      </p:cBhvr>
                                    </p:animEffect>
                                  </p:childTnLst>
                                </p:cTn>
                              </p:par>
                              <p:par>
                                <p:cTn id="37" presetID="53" presetClass="entr" presetSubtype="16"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500" fill="hold"/>
                                        <p:tgtEl>
                                          <p:spTgt spid="21"/>
                                        </p:tgtEl>
                                        <p:attrNameLst>
                                          <p:attrName>ppt_w</p:attrName>
                                        </p:attrNameLst>
                                      </p:cBhvr>
                                      <p:tavLst>
                                        <p:tav tm="0">
                                          <p:val>
                                            <p:fltVal val="0"/>
                                          </p:val>
                                        </p:tav>
                                        <p:tav tm="100000">
                                          <p:val>
                                            <p:strVal val="#ppt_w"/>
                                          </p:val>
                                        </p:tav>
                                      </p:tavLst>
                                    </p:anim>
                                    <p:anim calcmode="lin" valueType="num">
                                      <p:cBhvr>
                                        <p:cTn id="45" dur="500" fill="hold"/>
                                        <p:tgtEl>
                                          <p:spTgt spid="21"/>
                                        </p:tgtEl>
                                        <p:attrNameLst>
                                          <p:attrName>ppt_h</p:attrName>
                                        </p:attrNameLst>
                                      </p:cBhvr>
                                      <p:tavLst>
                                        <p:tav tm="0">
                                          <p:val>
                                            <p:fltVal val="0"/>
                                          </p:val>
                                        </p:tav>
                                        <p:tav tm="100000">
                                          <p:val>
                                            <p:strVal val="#ppt_h"/>
                                          </p:val>
                                        </p:tav>
                                      </p:tavLst>
                                    </p:anim>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par>
                                <p:cTn id="58" presetID="2" presetClass="entr" presetSubtype="8"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additive="base">
                                        <p:cTn id="60" dur="500" fill="hold"/>
                                        <p:tgtEl>
                                          <p:spTgt spid="33"/>
                                        </p:tgtEl>
                                        <p:attrNameLst>
                                          <p:attrName>ppt_x</p:attrName>
                                        </p:attrNameLst>
                                      </p:cBhvr>
                                      <p:tavLst>
                                        <p:tav tm="0">
                                          <p:val>
                                            <p:strVal val="0-#ppt_w/2"/>
                                          </p:val>
                                        </p:tav>
                                        <p:tav tm="100000">
                                          <p:val>
                                            <p:strVal val="#ppt_x"/>
                                          </p:val>
                                        </p:tav>
                                      </p:tavLst>
                                    </p:anim>
                                    <p:anim calcmode="lin" valueType="num">
                                      <p:cBhvr additive="base">
                                        <p:cTn id="61" dur="500" fill="hold"/>
                                        <p:tgtEl>
                                          <p:spTgt spid="33"/>
                                        </p:tgtEl>
                                        <p:attrNameLst>
                                          <p:attrName>ppt_y</p:attrName>
                                        </p:attrNameLst>
                                      </p:cBhvr>
                                      <p:tavLst>
                                        <p:tav tm="0">
                                          <p:val>
                                            <p:strVal val="#ppt_y"/>
                                          </p:val>
                                        </p:tav>
                                        <p:tav tm="100000">
                                          <p:val>
                                            <p:strVal val="#ppt_y"/>
                                          </p:val>
                                        </p:tav>
                                      </p:tavLst>
                                    </p:anim>
                                  </p:childTnLst>
                                </p:cTn>
                              </p:par>
                            </p:childTnLst>
                          </p:cTn>
                        </p:par>
                        <p:par>
                          <p:cTn id="62" fill="hold">
                            <p:stCondLst>
                              <p:cond delay="500"/>
                            </p:stCondLst>
                            <p:childTnLst>
                              <p:par>
                                <p:cTn id="63" presetID="53" presetClass="entr" presetSubtype="16" fill="hold" nodeType="after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p:cTn id="65" dur="500" fill="hold"/>
                                        <p:tgtEl>
                                          <p:spTgt spid="29"/>
                                        </p:tgtEl>
                                        <p:attrNameLst>
                                          <p:attrName>ppt_w</p:attrName>
                                        </p:attrNameLst>
                                      </p:cBhvr>
                                      <p:tavLst>
                                        <p:tav tm="0">
                                          <p:val>
                                            <p:fltVal val="0"/>
                                          </p:val>
                                        </p:tav>
                                        <p:tav tm="100000">
                                          <p:val>
                                            <p:strVal val="#ppt_w"/>
                                          </p:val>
                                        </p:tav>
                                      </p:tavLst>
                                    </p:anim>
                                    <p:anim calcmode="lin" valueType="num">
                                      <p:cBhvr>
                                        <p:cTn id="66" dur="500" fill="hold"/>
                                        <p:tgtEl>
                                          <p:spTgt spid="29"/>
                                        </p:tgtEl>
                                        <p:attrNameLst>
                                          <p:attrName>ppt_h</p:attrName>
                                        </p:attrNameLst>
                                      </p:cBhvr>
                                      <p:tavLst>
                                        <p:tav tm="0">
                                          <p:val>
                                            <p:fltVal val="0"/>
                                          </p:val>
                                        </p:tav>
                                        <p:tav tm="100000">
                                          <p:val>
                                            <p:strVal val="#ppt_h"/>
                                          </p:val>
                                        </p:tav>
                                      </p:tavLst>
                                    </p:anim>
                                    <p:animEffect transition="in" filter="fade">
                                      <p:cBhvr>
                                        <p:cTn id="67" dur="500"/>
                                        <p:tgtEl>
                                          <p:spTgt spid="29"/>
                                        </p:tgtEl>
                                      </p:cBhvr>
                                    </p:animEffect>
                                  </p:childTnLst>
                                </p:cTn>
                              </p:par>
                              <p:par>
                                <p:cTn id="68" presetID="53" presetClass="entr" presetSubtype="16"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p:cTn id="70" dur="500" fill="hold"/>
                                        <p:tgtEl>
                                          <p:spTgt spid="35"/>
                                        </p:tgtEl>
                                        <p:attrNameLst>
                                          <p:attrName>ppt_w</p:attrName>
                                        </p:attrNameLst>
                                      </p:cBhvr>
                                      <p:tavLst>
                                        <p:tav tm="0">
                                          <p:val>
                                            <p:fltVal val="0"/>
                                          </p:val>
                                        </p:tav>
                                        <p:tav tm="100000">
                                          <p:val>
                                            <p:strVal val="#ppt_w"/>
                                          </p:val>
                                        </p:tav>
                                      </p:tavLst>
                                    </p:anim>
                                    <p:anim calcmode="lin" valueType="num">
                                      <p:cBhvr>
                                        <p:cTn id="71" dur="500" fill="hold"/>
                                        <p:tgtEl>
                                          <p:spTgt spid="35"/>
                                        </p:tgtEl>
                                        <p:attrNameLst>
                                          <p:attrName>ppt_h</p:attrName>
                                        </p:attrNameLst>
                                      </p:cBhvr>
                                      <p:tavLst>
                                        <p:tav tm="0">
                                          <p:val>
                                            <p:fltVal val="0"/>
                                          </p:val>
                                        </p:tav>
                                        <p:tav tm="100000">
                                          <p:val>
                                            <p:strVal val="#ppt_h"/>
                                          </p:val>
                                        </p:tav>
                                      </p:tavLst>
                                    </p:anim>
                                    <p:animEffect transition="in" filter="fade">
                                      <p:cBhvr>
                                        <p:cTn id="7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962" y="727075"/>
            <a:ext cx="8220075" cy="994306"/>
          </a:xfrm>
        </p:spPr>
        <p:txBody>
          <a:bodyPr/>
          <a:lstStyle/>
          <a:p>
            <a:pPr algn="ctr"/>
            <a:br>
              <a:rPr lang="en-GB" dirty="0">
                <a:solidFill>
                  <a:srgbClr val="4A3682"/>
                </a:solidFill>
              </a:rPr>
            </a:br>
            <a:r>
              <a:rPr lang="en-GB" dirty="0">
                <a:solidFill>
                  <a:srgbClr val="00A7E7"/>
                </a:solidFill>
              </a:rPr>
              <a:t>How Can We Look after Our Mental Health?</a:t>
            </a:r>
            <a:br>
              <a:rPr lang="en-US" dirty="0">
                <a:solidFill>
                  <a:srgbClr val="00A7E7"/>
                </a:solidFill>
              </a:rPr>
            </a:br>
            <a:endParaRPr lang="en-GB" dirty="0">
              <a:solidFill>
                <a:srgbClr val="00A7E7"/>
              </a:solidFill>
            </a:endParaRPr>
          </a:p>
        </p:txBody>
      </p:sp>
      <p:grpSp>
        <p:nvGrpSpPr>
          <p:cNvPr id="17" name="Group 16">
            <a:extLst>
              <a:ext uri="{FF2B5EF4-FFF2-40B4-BE49-F238E27FC236}">
                <a16:creationId xmlns:a16="http://schemas.microsoft.com/office/drawing/2014/main" id="{2700EAAE-5481-4C1E-A876-D876108953FA}"/>
              </a:ext>
            </a:extLst>
          </p:cNvPr>
          <p:cNvGrpSpPr/>
          <p:nvPr/>
        </p:nvGrpSpPr>
        <p:grpSpPr>
          <a:xfrm>
            <a:off x="347031" y="1971241"/>
            <a:ext cx="7368219" cy="952933"/>
            <a:chOff x="347031" y="1580040"/>
            <a:chExt cx="8041319" cy="820748"/>
          </a:xfrm>
        </p:grpSpPr>
        <p:sp>
          <p:nvSpPr>
            <p:cNvPr id="18" name="Rectangle: Top Corners Rounded 17">
              <a:extLst>
                <a:ext uri="{FF2B5EF4-FFF2-40B4-BE49-F238E27FC236}">
                  <a16:creationId xmlns:a16="http://schemas.microsoft.com/office/drawing/2014/main" id="{061730ED-C1CB-4E37-825A-4943EADC9D6C}"/>
                </a:ext>
              </a:extLst>
            </p:cNvPr>
            <p:cNvSpPr/>
            <p:nvPr/>
          </p:nvSpPr>
          <p:spPr>
            <a:xfrm rot="5400000">
              <a:off x="4006941" y="-2078558"/>
              <a:ext cx="722811" cy="8040007"/>
            </a:xfrm>
            <a:prstGeom prst="round2SameRect">
              <a:avLst>
                <a:gd name="adj1" fmla="val 44445"/>
                <a:gd name="adj2" fmla="val 0"/>
              </a:avLst>
            </a:prstGeom>
            <a:solidFill>
              <a:srgbClr val="01A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Triangle 18">
              <a:extLst>
                <a:ext uri="{FF2B5EF4-FFF2-40B4-BE49-F238E27FC236}">
                  <a16:creationId xmlns:a16="http://schemas.microsoft.com/office/drawing/2014/main" id="{469E4960-AB93-452F-B1EC-B96CD1BBD071}"/>
                </a:ext>
              </a:extLst>
            </p:cNvPr>
            <p:cNvSpPr/>
            <p:nvPr/>
          </p:nvSpPr>
          <p:spPr>
            <a:xfrm flipH="1" flipV="1">
              <a:off x="347031" y="2302525"/>
              <a:ext cx="98263" cy="98263"/>
            </a:xfrm>
            <a:prstGeom prst="rtTriangle">
              <a:avLst/>
            </a:prstGeom>
            <a:solidFill>
              <a:srgbClr val="013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Content Placeholder 15">
            <a:extLst>
              <a:ext uri="{FF2B5EF4-FFF2-40B4-BE49-F238E27FC236}">
                <a16:creationId xmlns:a16="http://schemas.microsoft.com/office/drawing/2014/main" id="{D04FAD9D-CD8A-4D9E-BC10-0CCF48F0C4E8}"/>
              </a:ext>
            </a:extLst>
          </p:cNvPr>
          <p:cNvSpPr txBox="1">
            <a:spLocks/>
          </p:cNvSpPr>
          <p:nvPr/>
        </p:nvSpPr>
        <p:spPr>
          <a:xfrm>
            <a:off x="493259" y="1924279"/>
            <a:ext cx="7164841" cy="102822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Just like with our body, it is important that we do things to help </a:t>
            </a:r>
            <a:br>
              <a:rPr lang="en-GB" dirty="0">
                <a:solidFill>
                  <a:schemeClr val="bg1"/>
                </a:solidFill>
              </a:rPr>
            </a:br>
            <a:r>
              <a:rPr lang="en-GB" dirty="0">
                <a:solidFill>
                  <a:schemeClr val="bg1"/>
                </a:solidFill>
              </a:rPr>
              <a:t>our minds to be healthy, be in good condition and feel well.</a:t>
            </a:r>
          </a:p>
        </p:txBody>
      </p:sp>
      <p:sp>
        <p:nvSpPr>
          <p:cNvPr id="22" name="Content Placeholder 15">
            <a:extLst>
              <a:ext uri="{FF2B5EF4-FFF2-40B4-BE49-F238E27FC236}">
                <a16:creationId xmlns:a16="http://schemas.microsoft.com/office/drawing/2014/main" id="{71B418B9-1A15-491C-BF0E-CEF195A2387C}"/>
              </a:ext>
            </a:extLst>
          </p:cNvPr>
          <p:cNvSpPr txBox="1">
            <a:spLocks/>
          </p:cNvSpPr>
          <p:nvPr/>
        </p:nvSpPr>
        <p:spPr>
          <a:xfrm>
            <a:off x="471485" y="2685731"/>
            <a:ext cx="7886700" cy="101949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tx1"/>
                </a:solidFill>
              </a:rPr>
              <a:t>How many different things can you spot that we can do to look after our mental health?</a:t>
            </a:r>
          </a:p>
        </p:txBody>
      </p:sp>
      <p:grpSp>
        <p:nvGrpSpPr>
          <p:cNvPr id="10" name="Group 9">
            <a:extLst>
              <a:ext uri="{FF2B5EF4-FFF2-40B4-BE49-F238E27FC236}">
                <a16:creationId xmlns:a16="http://schemas.microsoft.com/office/drawing/2014/main" id="{F81C2A33-6B42-4757-B3E0-4F7964D7EDE1}"/>
              </a:ext>
            </a:extLst>
          </p:cNvPr>
          <p:cNvGrpSpPr/>
          <p:nvPr/>
        </p:nvGrpSpPr>
        <p:grpSpPr>
          <a:xfrm>
            <a:off x="755650" y="3435492"/>
            <a:ext cx="7632700" cy="2657333"/>
            <a:chOff x="755650" y="3435492"/>
            <a:chExt cx="7632700" cy="2657333"/>
          </a:xfrm>
        </p:grpSpPr>
        <p:pic>
          <p:nvPicPr>
            <p:cNvPr id="7" name="Picture 6">
              <a:extLst>
                <a:ext uri="{FF2B5EF4-FFF2-40B4-BE49-F238E27FC236}">
                  <a16:creationId xmlns:a16="http://schemas.microsoft.com/office/drawing/2014/main" id="{683B0043-E94A-4C90-A271-738F9C78E6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2326" y="3435492"/>
              <a:ext cx="1476024" cy="2657333"/>
            </a:xfrm>
            <a:prstGeom prst="rect">
              <a:avLst/>
            </a:prstGeom>
          </p:spPr>
        </p:pic>
        <p:pic>
          <p:nvPicPr>
            <p:cNvPr id="23" name="Picture 22">
              <a:extLst>
                <a:ext uri="{FF2B5EF4-FFF2-40B4-BE49-F238E27FC236}">
                  <a16:creationId xmlns:a16="http://schemas.microsoft.com/office/drawing/2014/main" id="{E2583CD5-2DD7-4286-9848-06CF632924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650" y="3492330"/>
              <a:ext cx="1625600" cy="2600495"/>
            </a:xfrm>
            <a:prstGeom prst="rect">
              <a:avLst/>
            </a:prstGeom>
          </p:spPr>
        </p:pic>
      </p:grpSp>
      <p:grpSp>
        <p:nvGrpSpPr>
          <p:cNvPr id="9" name="Group 8">
            <a:extLst>
              <a:ext uri="{FF2B5EF4-FFF2-40B4-BE49-F238E27FC236}">
                <a16:creationId xmlns:a16="http://schemas.microsoft.com/office/drawing/2014/main" id="{E2B7EE72-6779-48CF-917C-4A57A82E0FC9}"/>
              </a:ext>
            </a:extLst>
          </p:cNvPr>
          <p:cNvGrpSpPr/>
          <p:nvPr/>
        </p:nvGrpSpPr>
        <p:grpSpPr>
          <a:xfrm>
            <a:off x="3286380" y="3429000"/>
            <a:ext cx="2763478" cy="2761872"/>
            <a:chOff x="3286380" y="3429000"/>
            <a:chExt cx="2763478" cy="2761872"/>
          </a:xfrm>
        </p:grpSpPr>
        <p:pic>
          <p:nvPicPr>
            <p:cNvPr id="4" name="Picture 3">
              <a:extLst>
                <a:ext uri="{FF2B5EF4-FFF2-40B4-BE49-F238E27FC236}">
                  <a16:creationId xmlns:a16="http://schemas.microsoft.com/office/drawing/2014/main" id="{C1643672-1B19-4CAE-9F11-7EB5B20CAE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6380" y="3429000"/>
              <a:ext cx="1285620" cy="2733675"/>
            </a:xfrm>
            <a:prstGeom prst="rect">
              <a:avLst/>
            </a:prstGeom>
          </p:spPr>
        </p:pic>
        <p:pic>
          <p:nvPicPr>
            <p:cNvPr id="26" name="Picture 25">
              <a:extLst>
                <a:ext uri="{FF2B5EF4-FFF2-40B4-BE49-F238E27FC236}">
                  <a16:creationId xmlns:a16="http://schemas.microsoft.com/office/drawing/2014/main" id="{23CF81EE-64F0-4BF1-81E0-7F93F7C32A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638930" y="3429000"/>
              <a:ext cx="1410928" cy="2761872"/>
            </a:xfrm>
            <a:prstGeom prst="rect">
              <a:avLst/>
            </a:prstGeom>
          </p:spPr>
        </p:pic>
      </p:grpSp>
      <p:grpSp>
        <p:nvGrpSpPr>
          <p:cNvPr id="40" name="Group 39">
            <a:extLst>
              <a:ext uri="{FF2B5EF4-FFF2-40B4-BE49-F238E27FC236}">
                <a16:creationId xmlns:a16="http://schemas.microsoft.com/office/drawing/2014/main" id="{12EDA041-D4B1-481C-99D1-0FB833F2B9BE}"/>
              </a:ext>
            </a:extLst>
          </p:cNvPr>
          <p:cNvGrpSpPr/>
          <p:nvPr/>
        </p:nvGrpSpPr>
        <p:grpSpPr>
          <a:xfrm>
            <a:off x="925390" y="3514725"/>
            <a:ext cx="7577259" cy="2914650"/>
            <a:chOff x="1239715" y="1628775"/>
            <a:chExt cx="7577259" cy="2914650"/>
          </a:xfrm>
        </p:grpSpPr>
        <p:pic>
          <p:nvPicPr>
            <p:cNvPr id="12" name="Picture 11">
              <a:extLst>
                <a:ext uri="{FF2B5EF4-FFF2-40B4-BE49-F238E27FC236}">
                  <a16:creationId xmlns:a16="http://schemas.microsoft.com/office/drawing/2014/main" id="{EDDA3E1E-5892-4B06-BD55-FE0DC94FAF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6911"/>
            <a:stretch/>
          </p:blipFill>
          <p:spPr>
            <a:xfrm>
              <a:off x="3352430" y="1628775"/>
              <a:ext cx="2439140" cy="2914650"/>
            </a:xfrm>
            <a:prstGeom prst="rect">
              <a:avLst/>
            </a:prstGeom>
          </p:spPr>
        </p:pic>
        <p:pic>
          <p:nvPicPr>
            <p:cNvPr id="15" name="Picture 14">
              <a:extLst>
                <a:ext uri="{FF2B5EF4-FFF2-40B4-BE49-F238E27FC236}">
                  <a16:creationId xmlns:a16="http://schemas.microsoft.com/office/drawing/2014/main" id="{1AF735A6-6213-4DD0-A794-F9BC5DFFEA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3357"/>
            <a:stretch/>
          </p:blipFill>
          <p:spPr>
            <a:xfrm>
              <a:off x="2237708" y="1752600"/>
              <a:ext cx="1790091" cy="2790825"/>
            </a:xfrm>
            <a:prstGeom prst="rect">
              <a:avLst/>
            </a:prstGeom>
          </p:spPr>
        </p:pic>
        <p:pic>
          <p:nvPicPr>
            <p:cNvPr id="28" name="Picture 27">
              <a:extLst>
                <a:ext uri="{FF2B5EF4-FFF2-40B4-BE49-F238E27FC236}">
                  <a16:creationId xmlns:a16="http://schemas.microsoft.com/office/drawing/2014/main" id="{00777F55-4784-4204-95F8-97C183C8E1C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547"/>
            <a:stretch/>
          </p:blipFill>
          <p:spPr>
            <a:xfrm>
              <a:off x="5175042" y="1653011"/>
              <a:ext cx="1911558" cy="2890414"/>
            </a:xfrm>
            <a:prstGeom prst="rect">
              <a:avLst/>
            </a:prstGeom>
          </p:spPr>
        </p:pic>
        <p:pic>
          <p:nvPicPr>
            <p:cNvPr id="37" name="Picture 36">
              <a:extLst>
                <a:ext uri="{FF2B5EF4-FFF2-40B4-BE49-F238E27FC236}">
                  <a16:creationId xmlns:a16="http://schemas.microsoft.com/office/drawing/2014/main" id="{80B1BB35-9652-4360-A038-1BE1DD08E76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52430"/>
            <a:stretch/>
          </p:blipFill>
          <p:spPr>
            <a:xfrm>
              <a:off x="1239715" y="1933575"/>
              <a:ext cx="1723292" cy="2609850"/>
            </a:xfrm>
            <a:prstGeom prst="rect">
              <a:avLst/>
            </a:prstGeom>
          </p:spPr>
        </p:pic>
        <p:pic>
          <p:nvPicPr>
            <p:cNvPr id="39" name="Picture 38">
              <a:extLst>
                <a:ext uri="{FF2B5EF4-FFF2-40B4-BE49-F238E27FC236}">
                  <a16:creationId xmlns:a16="http://schemas.microsoft.com/office/drawing/2014/main" id="{A41A535D-4A6F-4B2C-9F28-3C2E3343DC2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87" t="-168" r="-1087" b="52866"/>
            <a:stretch/>
          </p:blipFill>
          <p:spPr>
            <a:xfrm flipH="1">
              <a:off x="6187925" y="1871662"/>
              <a:ext cx="2629049" cy="2671763"/>
            </a:xfrm>
            <a:prstGeom prst="rect">
              <a:avLst/>
            </a:prstGeom>
          </p:spPr>
        </p:pic>
      </p:grpSp>
    </p:spTree>
    <p:extLst>
      <p:ext uri="{BB962C8B-B14F-4D97-AF65-F5344CB8AC3E}">
        <p14:creationId xmlns:p14="http://schemas.microsoft.com/office/powerpoint/2010/main" val="179100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10"/>
                                        </p:tgtEl>
                                      </p:cBhvr>
                                    </p:animEffect>
                                    <p:anim calcmode="lin" valueType="num">
                                      <p:cBhvr>
                                        <p:cTn id="12" dur="1000"/>
                                        <p:tgtEl>
                                          <p:spTgt spid="10"/>
                                        </p:tgtEl>
                                        <p:attrNameLst>
                                          <p:attrName>ppt_x</p:attrName>
                                        </p:attrNameLst>
                                      </p:cBhvr>
                                      <p:tavLst>
                                        <p:tav tm="0">
                                          <p:val>
                                            <p:strVal val="ppt_x"/>
                                          </p:val>
                                        </p:tav>
                                        <p:tav tm="100000">
                                          <p:val>
                                            <p:strVal val="ppt_x"/>
                                          </p:val>
                                        </p:tav>
                                      </p:tavLst>
                                    </p:anim>
                                    <p:anim calcmode="lin" valueType="num">
                                      <p:cBhvr>
                                        <p:cTn id="13" dur="1000"/>
                                        <p:tgtEl>
                                          <p:spTgt spid="10"/>
                                        </p:tgtEl>
                                        <p:attrNameLst>
                                          <p:attrName>ppt_y</p:attrName>
                                        </p:attrNameLst>
                                      </p:cBhvr>
                                      <p:tavLst>
                                        <p:tav tm="0">
                                          <p:val>
                                            <p:strVal val="ppt_y"/>
                                          </p:val>
                                        </p:tav>
                                        <p:tav tm="100000">
                                          <p:val>
                                            <p:strVal val="ppt_y+.1"/>
                                          </p:val>
                                        </p:tav>
                                      </p:tavLst>
                                    </p:anim>
                                    <p:set>
                                      <p:cBhvr>
                                        <p:cTn id="14" dur="1" fill="hold">
                                          <p:stCondLst>
                                            <p:cond delay="999"/>
                                          </p:stCondLst>
                                        </p:cTn>
                                        <p:tgtEl>
                                          <p:spTgt spid="10"/>
                                        </p:tgtEl>
                                        <p:attrNameLst>
                                          <p:attrName>style.visibility</p:attrName>
                                        </p:attrNameLst>
                                      </p:cBhvr>
                                      <p:to>
                                        <p:strVal val="hidden"/>
                                      </p:to>
                                    </p:set>
                                  </p:childTnLst>
                                </p:cTn>
                              </p:par>
                              <p:par>
                                <p:cTn id="15" presetID="42"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962" y="727075"/>
            <a:ext cx="8220075" cy="994306"/>
          </a:xfrm>
        </p:spPr>
        <p:txBody>
          <a:bodyPr/>
          <a:lstStyle/>
          <a:p>
            <a:pPr algn="ctr"/>
            <a:br>
              <a:rPr lang="en-GB" dirty="0">
                <a:solidFill>
                  <a:srgbClr val="4A3682"/>
                </a:solidFill>
              </a:rPr>
            </a:br>
            <a:r>
              <a:rPr lang="en-GB" dirty="0">
                <a:solidFill>
                  <a:srgbClr val="00A7E7"/>
                </a:solidFill>
              </a:rPr>
              <a:t>How Can We Look after Our Mental Health?</a:t>
            </a:r>
            <a:br>
              <a:rPr lang="en-US" dirty="0">
                <a:solidFill>
                  <a:srgbClr val="00A7E7"/>
                </a:solidFill>
              </a:rPr>
            </a:br>
            <a:endParaRPr lang="en-GB" dirty="0">
              <a:solidFill>
                <a:srgbClr val="00A7E7"/>
              </a:solidFill>
            </a:endParaRPr>
          </a:p>
        </p:txBody>
      </p:sp>
      <p:grpSp>
        <p:nvGrpSpPr>
          <p:cNvPr id="17" name="Group 16">
            <a:extLst>
              <a:ext uri="{FF2B5EF4-FFF2-40B4-BE49-F238E27FC236}">
                <a16:creationId xmlns:a16="http://schemas.microsoft.com/office/drawing/2014/main" id="{2700EAAE-5481-4C1E-A876-D876108953FA}"/>
              </a:ext>
            </a:extLst>
          </p:cNvPr>
          <p:cNvGrpSpPr/>
          <p:nvPr/>
        </p:nvGrpSpPr>
        <p:grpSpPr>
          <a:xfrm>
            <a:off x="347031" y="1971241"/>
            <a:ext cx="7368219" cy="952933"/>
            <a:chOff x="347031" y="1580040"/>
            <a:chExt cx="8041319" cy="820748"/>
          </a:xfrm>
        </p:grpSpPr>
        <p:sp>
          <p:nvSpPr>
            <p:cNvPr id="18" name="Rectangle: Top Corners Rounded 17">
              <a:extLst>
                <a:ext uri="{FF2B5EF4-FFF2-40B4-BE49-F238E27FC236}">
                  <a16:creationId xmlns:a16="http://schemas.microsoft.com/office/drawing/2014/main" id="{061730ED-C1CB-4E37-825A-4943EADC9D6C}"/>
                </a:ext>
              </a:extLst>
            </p:cNvPr>
            <p:cNvSpPr/>
            <p:nvPr/>
          </p:nvSpPr>
          <p:spPr>
            <a:xfrm rot="5400000">
              <a:off x="4006941" y="-2078558"/>
              <a:ext cx="722811" cy="8040007"/>
            </a:xfrm>
            <a:prstGeom prst="round2SameRect">
              <a:avLst>
                <a:gd name="adj1" fmla="val 44445"/>
                <a:gd name="adj2" fmla="val 0"/>
              </a:avLst>
            </a:prstGeom>
            <a:solidFill>
              <a:srgbClr val="01A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Triangle 18">
              <a:extLst>
                <a:ext uri="{FF2B5EF4-FFF2-40B4-BE49-F238E27FC236}">
                  <a16:creationId xmlns:a16="http://schemas.microsoft.com/office/drawing/2014/main" id="{469E4960-AB93-452F-B1EC-B96CD1BBD071}"/>
                </a:ext>
              </a:extLst>
            </p:cNvPr>
            <p:cNvSpPr/>
            <p:nvPr/>
          </p:nvSpPr>
          <p:spPr>
            <a:xfrm flipH="1" flipV="1">
              <a:off x="347031" y="2302525"/>
              <a:ext cx="98263" cy="98263"/>
            </a:xfrm>
            <a:prstGeom prst="rtTriangle">
              <a:avLst/>
            </a:prstGeom>
            <a:solidFill>
              <a:srgbClr val="013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Content Placeholder 15">
            <a:extLst>
              <a:ext uri="{FF2B5EF4-FFF2-40B4-BE49-F238E27FC236}">
                <a16:creationId xmlns:a16="http://schemas.microsoft.com/office/drawing/2014/main" id="{D04FAD9D-CD8A-4D9E-BC10-0CCF48F0C4E8}"/>
              </a:ext>
            </a:extLst>
          </p:cNvPr>
          <p:cNvSpPr txBox="1">
            <a:spLocks/>
          </p:cNvSpPr>
          <p:nvPr/>
        </p:nvSpPr>
        <p:spPr>
          <a:xfrm>
            <a:off x="493259" y="1924279"/>
            <a:ext cx="7164841" cy="102822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Just like with our body, it is important that we do things to help </a:t>
            </a:r>
            <a:br>
              <a:rPr lang="en-GB" dirty="0">
                <a:solidFill>
                  <a:schemeClr val="bg1"/>
                </a:solidFill>
              </a:rPr>
            </a:br>
            <a:r>
              <a:rPr lang="en-GB" dirty="0">
                <a:solidFill>
                  <a:schemeClr val="bg1"/>
                </a:solidFill>
              </a:rPr>
              <a:t>our minds to be healthy, be in good condition and feel well.</a:t>
            </a:r>
          </a:p>
        </p:txBody>
      </p:sp>
      <p:sp>
        <p:nvSpPr>
          <p:cNvPr id="22" name="Content Placeholder 15">
            <a:extLst>
              <a:ext uri="{FF2B5EF4-FFF2-40B4-BE49-F238E27FC236}">
                <a16:creationId xmlns:a16="http://schemas.microsoft.com/office/drawing/2014/main" id="{71B418B9-1A15-491C-BF0E-CEF195A2387C}"/>
              </a:ext>
            </a:extLst>
          </p:cNvPr>
          <p:cNvSpPr txBox="1">
            <a:spLocks/>
          </p:cNvSpPr>
          <p:nvPr/>
        </p:nvSpPr>
        <p:spPr>
          <a:xfrm>
            <a:off x="471485" y="2685731"/>
            <a:ext cx="7886700" cy="101949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tx1"/>
                </a:solidFill>
              </a:rPr>
              <a:t>How many different things can you spot that we can do to look after our mental health?</a:t>
            </a:r>
          </a:p>
        </p:txBody>
      </p:sp>
      <p:pic>
        <p:nvPicPr>
          <p:cNvPr id="21" name="Picture 20">
            <a:extLst>
              <a:ext uri="{FF2B5EF4-FFF2-40B4-BE49-F238E27FC236}">
                <a16:creationId xmlns:a16="http://schemas.microsoft.com/office/drawing/2014/main" id="{C106A0A2-4907-4411-8A3A-09B269982D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3644900"/>
            <a:ext cx="1917897" cy="2663825"/>
          </a:xfrm>
          <a:prstGeom prst="rect">
            <a:avLst/>
          </a:prstGeom>
        </p:spPr>
      </p:pic>
      <p:pic>
        <p:nvPicPr>
          <p:cNvPr id="5" name="Picture 4">
            <a:extLst>
              <a:ext uri="{FF2B5EF4-FFF2-40B4-BE49-F238E27FC236}">
                <a16:creationId xmlns:a16="http://schemas.microsoft.com/office/drawing/2014/main" id="{FF6D8299-5D49-4514-BE97-4ADC67741E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9415" y="3809999"/>
            <a:ext cx="2009371" cy="2498725"/>
          </a:xfrm>
          <a:prstGeom prst="rect">
            <a:avLst/>
          </a:prstGeom>
        </p:spPr>
      </p:pic>
      <p:pic>
        <p:nvPicPr>
          <p:cNvPr id="8" name="Picture 7">
            <a:extLst>
              <a:ext uri="{FF2B5EF4-FFF2-40B4-BE49-F238E27FC236}">
                <a16:creationId xmlns:a16="http://schemas.microsoft.com/office/drawing/2014/main" id="{42BA6A8D-5D59-4A71-A7B5-E36C748115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4226" y="3441700"/>
            <a:ext cx="1854124" cy="2867025"/>
          </a:xfrm>
          <a:prstGeom prst="rect">
            <a:avLst/>
          </a:prstGeom>
        </p:spPr>
      </p:pic>
      <p:pic>
        <p:nvPicPr>
          <p:cNvPr id="13" name="Picture 12">
            <a:extLst>
              <a:ext uri="{FF2B5EF4-FFF2-40B4-BE49-F238E27FC236}">
                <a16:creationId xmlns:a16="http://schemas.microsoft.com/office/drawing/2014/main" id="{16D9B598-2E79-4CF4-BBDB-50D2B31EE1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5812" y="3429000"/>
            <a:ext cx="1098201" cy="2879725"/>
          </a:xfrm>
          <a:prstGeom prst="rect">
            <a:avLst/>
          </a:prstGeom>
        </p:spPr>
      </p:pic>
      <p:pic>
        <p:nvPicPr>
          <p:cNvPr id="16" name="Picture 15">
            <a:extLst>
              <a:ext uri="{FF2B5EF4-FFF2-40B4-BE49-F238E27FC236}">
                <a16:creationId xmlns:a16="http://schemas.microsoft.com/office/drawing/2014/main" id="{EEC62266-847F-4030-8996-6C62816AA5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34974">
            <a:off x="4653499" y="4423895"/>
            <a:ext cx="2096993" cy="1464241"/>
          </a:xfrm>
          <a:prstGeom prst="rect">
            <a:avLst/>
          </a:prstGeom>
        </p:spPr>
      </p:pic>
      <p:pic>
        <p:nvPicPr>
          <p:cNvPr id="29" name="Picture 28">
            <a:extLst>
              <a:ext uri="{FF2B5EF4-FFF2-40B4-BE49-F238E27FC236}">
                <a16:creationId xmlns:a16="http://schemas.microsoft.com/office/drawing/2014/main" id="{CF0F1264-1177-40AA-BC3C-C520D5AB51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8330" y="3263652"/>
            <a:ext cx="2065329" cy="3861048"/>
          </a:xfrm>
          <a:prstGeom prst="rect">
            <a:avLst/>
          </a:prstGeom>
        </p:spPr>
      </p:pic>
      <p:pic>
        <p:nvPicPr>
          <p:cNvPr id="31" name="Picture 30">
            <a:extLst>
              <a:ext uri="{FF2B5EF4-FFF2-40B4-BE49-F238E27FC236}">
                <a16:creationId xmlns:a16="http://schemas.microsoft.com/office/drawing/2014/main" id="{5A251419-C255-4F17-802B-7A8A58F405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37958">
            <a:off x="7315091" y="3708955"/>
            <a:ext cx="944175" cy="1733673"/>
          </a:xfrm>
          <a:prstGeom prst="rect">
            <a:avLst/>
          </a:prstGeom>
        </p:spPr>
      </p:pic>
      <p:pic>
        <p:nvPicPr>
          <p:cNvPr id="33" name="Picture 32">
            <a:extLst>
              <a:ext uri="{FF2B5EF4-FFF2-40B4-BE49-F238E27FC236}">
                <a16:creationId xmlns:a16="http://schemas.microsoft.com/office/drawing/2014/main" id="{AD9E526A-0A10-40AD-B4C2-2B9C81EDAA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7512" y="4276725"/>
            <a:ext cx="2487676" cy="2110755"/>
          </a:xfrm>
          <a:prstGeom prst="rect">
            <a:avLst/>
          </a:prstGeom>
        </p:spPr>
      </p:pic>
    </p:spTree>
    <p:extLst>
      <p:ext uri="{BB962C8B-B14F-4D97-AF65-F5344CB8AC3E}">
        <p14:creationId xmlns:p14="http://schemas.microsoft.com/office/powerpoint/2010/main" val="212700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42"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50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1000"/>
                                        <p:tgtEl>
                                          <p:spTgt spid="31"/>
                                        </p:tgtEl>
                                      </p:cBhvr>
                                    </p:animEffect>
                                    <p:anim calcmode="lin" valueType="num">
                                      <p:cBhvr>
                                        <p:cTn id="45" dur="1000" fill="hold"/>
                                        <p:tgtEl>
                                          <p:spTgt spid="31"/>
                                        </p:tgtEl>
                                        <p:attrNameLst>
                                          <p:attrName>ppt_x</p:attrName>
                                        </p:attrNameLst>
                                      </p:cBhvr>
                                      <p:tavLst>
                                        <p:tav tm="0">
                                          <p:val>
                                            <p:strVal val="#ppt_x"/>
                                          </p:val>
                                        </p:tav>
                                        <p:tav tm="100000">
                                          <p:val>
                                            <p:strVal val="#ppt_x"/>
                                          </p:val>
                                        </p:tav>
                                      </p:tavLst>
                                    </p:anim>
                                    <p:anim calcmode="lin" valueType="num">
                                      <p:cBhvr>
                                        <p:cTn id="46" dur="1000" fill="hold"/>
                                        <p:tgtEl>
                                          <p:spTgt spid="31"/>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80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1534</TotalTime>
  <Words>854</Words>
  <Application>Microsoft Office PowerPoint</Application>
  <PresentationFormat>On-screen Show (4:3)</PresentationFormat>
  <Paragraphs>103</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Twinkl</vt:lpstr>
      <vt:lpstr>Arial</vt:lpstr>
      <vt:lpstr>Calibri</vt:lpstr>
      <vt:lpstr>Tuffy-TTF</vt:lpstr>
      <vt:lpstr>Office Theme</vt:lpstr>
      <vt:lpstr>PowerPoint Presentation</vt:lpstr>
      <vt:lpstr>PowerPoint Presentation</vt:lpstr>
      <vt:lpstr>PowerPoint Presentation</vt:lpstr>
      <vt:lpstr>What Is Mental Health?</vt:lpstr>
      <vt:lpstr> How Can We Look after Our Mental Health? </vt:lpstr>
      <vt:lpstr> How Can We Look after Our Mental Health? </vt:lpstr>
      <vt:lpstr> How Can We Look after Our Mental Health? </vt:lpstr>
      <vt:lpstr> How Can We Look after Our Mental Health? </vt:lpstr>
      <vt:lpstr> How Can We Look after Our Mental Health? </vt:lpstr>
      <vt:lpstr> How Can We Look after Our Mental Health? </vt:lpstr>
      <vt:lpstr> How Can We Look after Our Mental Health? </vt:lpstr>
      <vt:lpstr> It’s OK Not to Be OK </vt:lpstr>
      <vt:lpstr> Finding Your Brave </vt:lpstr>
      <vt:lpstr> Finding Your Brave </vt:lpstr>
      <vt:lpstr> Finding Your Brave </vt:lpstr>
      <vt:lpstr> Finding Your Brave </vt:lpstr>
      <vt:lpstr> Finding Your Brave </vt:lpstr>
      <vt:lpstr> Finding Your Brave </vt:lpstr>
      <vt:lpstr> Offering Support </vt:lpstr>
      <vt:lpstr> Getting Help </vt:lpstr>
      <vt:lpstr> Getting Help </vt:lpstr>
      <vt:lpstr> Getting Help </vt:lpstr>
      <vt:lpstr>Reflection</vt:lpstr>
      <vt:lpstr>Reflection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 Twinkl</dc:creator>
  <cp:lastModifiedBy>Karen Pinkney</cp:lastModifiedBy>
  <cp:revision>148</cp:revision>
  <dcterms:created xsi:type="dcterms:W3CDTF">2019-10-08T14:45:49Z</dcterms:created>
  <dcterms:modified xsi:type="dcterms:W3CDTF">2020-01-22T14:27:18Z</dcterms:modified>
</cp:coreProperties>
</file>