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08" autoAdjust="0"/>
  </p:normalViewPr>
  <p:slideViewPr>
    <p:cSldViewPr>
      <p:cViewPr varScale="1">
        <p:scale>
          <a:sx n="60" d="100"/>
          <a:sy n="60" d="100"/>
        </p:scale>
        <p:origin x="227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FD1DE-B833-4A8A-9F62-79D24B77A887}" type="datetimeFigureOut">
              <a:rPr lang="en-GB" smtClean="0"/>
              <a:t>15/11/2021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2A07D1-EACE-4B09-9FCF-A3A511476EBB}"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SLIDE 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BUS SAFETY AWARENESS YEAR 1 – YEAR 7.</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presentation was created by DfI Road Safety Promotion and Outreach.</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The presentation is aimed at pupils in Primary Years 1 to 7. The purpose of the presentation is to educate children about road safety issues associated</a:t>
            </a:r>
            <a:r>
              <a:rPr lang="en-GB" sz="1200" kern="1200" baseline="0" dirty="0" smtClean="0">
                <a:solidFill>
                  <a:schemeClr val="tx1"/>
                </a:solidFill>
                <a:latin typeface="+mn-lt"/>
                <a:ea typeface="+mn-ea"/>
                <a:cs typeface="+mn-cs"/>
              </a:rPr>
              <a:t> with bus travel </a:t>
            </a:r>
            <a:r>
              <a:rPr lang="en-GB" sz="1200" kern="1200" dirty="0" smtClean="0">
                <a:solidFill>
                  <a:schemeClr val="tx1"/>
                </a:solidFill>
                <a:latin typeface="+mn-lt"/>
                <a:ea typeface="+mn-ea"/>
                <a:cs typeface="+mn-cs"/>
              </a:rPr>
              <a:t> on route to</a:t>
            </a:r>
            <a:r>
              <a:rPr lang="en-GB" sz="1200" kern="1200" baseline="0" dirty="0" smtClean="0">
                <a:solidFill>
                  <a:schemeClr val="tx1"/>
                </a:solidFill>
                <a:latin typeface="+mn-lt"/>
                <a:ea typeface="+mn-ea"/>
                <a:cs typeface="+mn-cs"/>
              </a:rPr>
              <a:t> and from school.  It will also raise their awareness of the </a:t>
            </a:r>
            <a:r>
              <a:rPr lang="en-GB" sz="1200" kern="1200" dirty="0" err="1" smtClean="0">
                <a:solidFill>
                  <a:schemeClr val="tx1"/>
                </a:solidFill>
                <a:latin typeface="+mn-lt"/>
                <a:ea typeface="+mn-ea"/>
                <a:cs typeface="+mn-cs"/>
              </a:rPr>
              <a:t>the</a:t>
            </a:r>
            <a:r>
              <a:rPr lang="en-GB" sz="1200" kern="1200" dirty="0" smtClean="0">
                <a:solidFill>
                  <a:schemeClr val="tx1"/>
                </a:solidFill>
                <a:latin typeface="+mn-lt"/>
                <a:ea typeface="+mn-ea"/>
                <a:cs typeface="+mn-cs"/>
              </a:rPr>
              <a:t> dangers encountered as a pedestrian both</a:t>
            </a:r>
            <a:r>
              <a:rPr lang="en-GB" sz="1200" kern="1200" baseline="0" dirty="0" smtClean="0">
                <a:solidFill>
                  <a:schemeClr val="tx1"/>
                </a:solidFill>
                <a:latin typeface="+mn-lt"/>
                <a:ea typeface="+mn-ea"/>
                <a:cs typeface="+mn-cs"/>
              </a:rPr>
              <a:t> before and after the journey. </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Everyone is a road user.</a:t>
            </a:r>
            <a:r>
              <a:rPr lang="en-GB" sz="1200" kern="1200" baseline="0" dirty="0" smtClean="0">
                <a:solidFill>
                  <a:schemeClr val="tx1"/>
                </a:solidFill>
                <a:latin typeface="+mn-lt"/>
                <a:ea typeface="+mn-ea"/>
                <a:cs typeface="+mn-cs"/>
              </a:rPr>
              <a:t> D</a:t>
            </a:r>
            <a:r>
              <a:rPr lang="en-GB" sz="1200" kern="1200" dirty="0" smtClean="0">
                <a:solidFill>
                  <a:schemeClr val="tx1"/>
                </a:solidFill>
                <a:latin typeface="+mn-lt"/>
                <a:ea typeface="+mn-ea"/>
                <a:cs typeface="+mn-cs"/>
              </a:rPr>
              <a:t>uring this presentation we will explore what measures we can take to ensure our safety.</a:t>
            </a:r>
          </a:p>
          <a:p>
            <a:r>
              <a:rPr lang="en-GB" sz="1200" kern="1200" dirty="0" smtClean="0">
                <a:solidFill>
                  <a:schemeClr val="tx1"/>
                </a:solidFill>
                <a:latin typeface="+mn-lt"/>
                <a:ea typeface="+mn-ea"/>
                <a:cs typeface="+mn-cs"/>
              </a:rPr>
              <a:t>The majority of school bus-related collisions occur before boarding or soon after leaving the bus. Children need to stay alert and be aware of their surroundings to stay safe.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You are encouraged to establish any relevant history of incidents (or near misses) involving pupils from the school prior to delivering</a:t>
            </a:r>
            <a:r>
              <a:rPr lang="en-GB" sz="1200" kern="1200" baseline="0" dirty="0" smtClean="0">
                <a:solidFill>
                  <a:schemeClr val="tx1"/>
                </a:solidFill>
                <a:latin typeface="+mn-lt"/>
                <a:ea typeface="+mn-ea"/>
                <a:cs typeface="+mn-cs"/>
              </a:rPr>
              <a:t> the presentation </a:t>
            </a:r>
            <a:r>
              <a:rPr lang="en-GB" sz="1200" kern="1200" dirty="0" smtClean="0">
                <a:solidFill>
                  <a:schemeClr val="tx1"/>
                </a:solidFill>
                <a:latin typeface="+mn-lt"/>
                <a:ea typeface="+mn-ea"/>
                <a:cs typeface="+mn-cs"/>
              </a:rPr>
              <a:t>as this information will help you make the messages feel more relevant and real to your pupils.</a:t>
            </a:r>
            <a:r>
              <a:rPr lang="en-GB" sz="1200" kern="1200" baseline="0" dirty="0" smtClean="0">
                <a:solidFill>
                  <a:schemeClr val="tx1"/>
                </a:solidFill>
                <a:latin typeface="+mn-lt"/>
                <a:ea typeface="+mn-ea"/>
                <a:cs typeface="+mn-cs"/>
              </a:rPr>
              <a:t> Where possible put situations in context by using recognisable place/street names to make it more real for the children.</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Avoid causing undue stress by stating at the start of the lesson that if they, their family  or friends have  been involved in a collision or affected in any way  and  feel uncomfortable during the presentation that  have the option to leave the room and await a member of staff.</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Even if you travel to school daily on the bus you must always be alert and aware of your surroundings and ensure that you stay safe.</a:t>
            </a:r>
          </a:p>
          <a:p>
            <a:r>
              <a:rPr lang="en-GB" sz="1200" kern="1200" dirty="0" smtClean="0">
                <a:solidFill>
                  <a:schemeClr val="tx1"/>
                </a:solidFill>
                <a:latin typeface="+mn-lt"/>
                <a:ea typeface="+mn-ea"/>
                <a:cs typeface="+mn-cs"/>
              </a:rPr>
              <a:t>Not paying attention could result in a</a:t>
            </a:r>
            <a:r>
              <a:rPr lang="en-GB" sz="1200" kern="1200" baseline="0" dirty="0" smtClean="0">
                <a:solidFill>
                  <a:schemeClr val="tx1"/>
                </a:solidFill>
                <a:latin typeface="+mn-lt"/>
                <a:ea typeface="+mn-ea"/>
                <a:cs typeface="+mn-cs"/>
              </a:rPr>
              <a:t> serious collision that would cause devastating consequences for you, your friends/family, and the whole school community</a:t>
            </a:r>
            <a:r>
              <a:rPr lang="en-GB" sz="1200" kern="1200" dirty="0" smtClean="0">
                <a:solidFill>
                  <a:schemeClr val="tx1"/>
                </a:solidFill>
                <a:latin typeface="+mn-lt"/>
                <a:ea typeface="+mn-ea"/>
                <a:cs typeface="+mn-cs"/>
              </a:rPr>
              <a:t>. It only takes a moment’s lapse of concentration to cause death or serious injury.</a:t>
            </a:r>
            <a:r>
              <a:rPr lang="en-GB" sz="1200" b="1" kern="1200" dirty="0" smtClean="0">
                <a:solidFill>
                  <a:schemeClr val="tx1"/>
                </a:solidFill>
                <a:latin typeface="+mn-lt"/>
                <a:ea typeface="+mn-ea"/>
                <a:cs typeface="+mn-cs"/>
              </a:rPr>
              <a:t> </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Always expect the unexpected and </a:t>
            </a:r>
            <a:r>
              <a:rPr lang="en-GB" sz="1200" b="1" kern="1200" dirty="0" smtClean="0">
                <a:solidFill>
                  <a:schemeClr val="tx1"/>
                </a:solidFill>
                <a:latin typeface="+mn-lt"/>
                <a:ea typeface="+mn-ea"/>
                <a:cs typeface="+mn-cs"/>
              </a:rPr>
              <a:t>never take risks while travelling by bus or crossing the road.</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Discussion Questions:</a:t>
            </a:r>
          </a:p>
          <a:p>
            <a:r>
              <a:rPr lang="en-GB" sz="1200" kern="1200" dirty="0" smtClean="0">
                <a:solidFill>
                  <a:schemeClr val="tx1"/>
                </a:solidFill>
                <a:latin typeface="+mn-lt"/>
                <a:ea typeface="+mn-ea"/>
                <a:cs typeface="+mn-cs"/>
              </a:rPr>
              <a:t>What do you think bus safety means?</a:t>
            </a:r>
          </a:p>
          <a:p>
            <a:r>
              <a:rPr lang="en-GB" sz="1200" kern="1200" dirty="0" smtClean="0">
                <a:solidFill>
                  <a:schemeClr val="tx1"/>
                </a:solidFill>
                <a:latin typeface="+mn-lt"/>
                <a:ea typeface="+mn-ea"/>
                <a:cs typeface="+mn-cs"/>
              </a:rPr>
              <a:t>Who is responsible for road safety?</a:t>
            </a:r>
          </a:p>
          <a:p>
            <a:r>
              <a:rPr lang="en-GB" sz="1200" kern="1200" dirty="0" smtClean="0">
                <a:solidFill>
                  <a:schemeClr val="tx1"/>
                </a:solidFill>
                <a:latin typeface="+mn-lt"/>
                <a:ea typeface="+mn-ea"/>
                <a:cs typeface="+mn-cs"/>
              </a:rPr>
              <a:t>What does road safety mean to you?</a:t>
            </a:r>
          </a:p>
          <a:p>
            <a:r>
              <a:rPr lang="en-GB" sz="1200" kern="1200" dirty="0" smtClean="0">
                <a:solidFill>
                  <a:schemeClr val="tx1"/>
                </a:solidFill>
                <a:latin typeface="+mn-lt"/>
                <a:ea typeface="+mn-ea"/>
                <a:cs typeface="+mn-cs"/>
              </a:rPr>
              <a:t>What do you think are the most important road safety issues? </a:t>
            </a:r>
          </a:p>
          <a:p>
            <a:r>
              <a:rPr lang="en-GB" sz="1200" kern="1200" dirty="0" smtClean="0">
                <a:solidFill>
                  <a:schemeClr val="tx1"/>
                </a:solidFill>
                <a:latin typeface="+mn-lt"/>
                <a:ea typeface="+mn-ea"/>
                <a:cs typeface="+mn-cs"/>
              </a:rPr>
              <a:t>Does your school participate in Cycling Proficiency Scheme (CPS) and are the children keen to participate?</a:t>
            </a:r>
          </a:p>
          <a:p>
            <a:r>
              <a:rPr lang="en-GB" sz="1200" kern="1200" dirty="0" smtClean="0">
                <a:solidFill>
                  <a:schemeClr val="tx1"/>
                </a:solidFill>
                <a:latin typeface="+mn-lt"/>
                <a:ea typeface="+mn-ea"/>
                <a:cs typeface="+mn-cs"/>
              </a:rPr>
              <a:t>Do any of the children remember having a road safety presentation at primary or nursery school?</a:t>
            </a:r>
          </a:p>
          <a:p>
            <a:r>
              <a:rPr lang="en-GB" sz="1200" kern="1200" dirty="0" smtClean="0">
                <a:solidFill>
                  <a:schemeClr val="tx1"/>
                </a:solidFill>
                <a:latin typeface="+mn-lt"/>
                <a:ea typeface="+mn-ea"/>
                <a:cs typeface="+mn-cs"/>
              </a:rPr>
              <a:t>If yes – what did they learn and/or remember?</a:t>
            </a:r>
          </a:p>
          <a:p>
            <a:r>
              <a:rPr lang="en-GB" sz="1200" kern="1200" dirty="0" smtClean="0">
                <a:solidFill>
                  <a:schemeClr val="tx1"/>
                </a:solidFill>
                <a:latin typeface="+mn-lt"/>
                <a:ea typeface="+mn-ea"/>
                <a:cs typeface="+mn-cs"/>
              </a:rPr>
              <a:t>Do pupils have any experiences they want to talk about and share with the class/group?</a:t>
            </a:r>
          </a:p>
          <a:p>
            <a:endParaRPr lang="en-GB" dirty="0"/>
          </a:p>
        </p:txBody>
      </p:sp>
      <p:sp>
        <p:nvSpPr>
          <p:cNvPr id="4" name="Slide Number Placeholder 3"/>
          <p:cNvSpPr>
            <a:spLocks noGrp="1"/>
          </p:cNvSpPr>
          <p:nvPr>
            <p:ph type="sldNum" sz="quarter" idx="10"/>
          </p:nvPr>
        </p:nvSpPr>
        <p:spPr/>
        <p:txBody>
          <a:bodyPr/>
          <a:lstStyle/>
          <a:p>
            <a:fld id="{882A07D1-EACE-4B09-9FCF-A3A511476EBB}" type="slidenum">
              <a:rPr lang="en-GB" smtClean="0"/>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SLIDE 2</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En route to the bus stop young children should always be accompanied by an adult.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Children should be taught to keep hold of the adult’s hand, with the child furthest away from the kerb.</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Always</a:t>
            </a:r>
            <a:r>
              <a:rPr lang="en-GB" sz="1200" kern="1200" baseline="0" dirty="0" smtClean="0">
                <a:solidFill>
                  <a:schemeClr val="tx1"/>
                </a:solidFill>
                <a:latin typeface="+mn-lt"/>
                <a:ea typeface="+mn-ea"/>
                <a:cs typeface="+mn-cs"/>
              </a:rPr>
              <a:t> walk </a:t>
            </a:r>
            <a:r>
              <a:rPr lang="en-GB" sz="1200" kern="1200" dirty="0" smtClean="0">
                <a:solidFill>
                  <a:schemeClr val="tx1"/>
                </a:solidFill>
                <a:latin typeface="+mn-lt"/>
                <a:ea typeface="+mn-ea"/>
                <a:cs typeface="+mn-cs"/>
              </a:rPr>
              <a:t>and don’t run in order to keep safe.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Remember the Green Cross Code before crossing any road. Young children should be taught</a:t>
            </a:r>
            <a:r>
              <a:rPr lang="en-GB" sz="1200" kern="1200" baseline="0" dirty="0" smtClean="0">
                <a:solidFill>
                  <a:schemeClr val="tx1"/>
                </a:solidFill>
                <a:latin typeface="+mn-lt"/>
                <a:ea typeface="+mn-ea"/>
                <a:cs typeface="+mn-cs"/>
              </a:rPr>
              <a:t> the simplified version of</a:t>
            </a:r>
            <a:r>
              <a:rPr lang="en-GB" sz="1200" kern="1200" dirty="0" smtClean="0">
                <a:solidFill>
                  <a:schemeClr val="tx1"/>
                </a:solidFill>
                <a:latin typeface="+mn-lt"/>
                <a:ea typeface="+mn-ea"/>
                <a:cs typeface="+mn-cs"/>
              </a:rPr>
              <a:t> ‘Stop, Look and Listen!’ whilst children from the age of eight years of age should</a:t>
            </a:r>
            <a:r>
              <a:rPr lang="en-GB" sz="1200" kern="1200" baseline="0" dirty="0" smtClean="0">
                <a:solidFill>
                  <a:schemeClr val="tx1"/>
                </a:solidFill>
                <a:latin typeface="+mn-lt"/>
                <a:ea typeface="+mn-ea"/>
                <a:cs typeface="+mn-cs"/>
              </a:rPr>
              <a:t> know and understand the six steps: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1. Find a safe place to cross;</a:t>
            </a:r>
          </a:p>
          <a:p>
            <a:r>
              <a:rPr lang="en-GB" sz="1200" kern="1200" dirty="0" smtClean="0">
                <a:solidFill>
                  <a:schemeClr val="tx1"/>
                </a:solidFill>
                <a:latin typeface="+mn-lt"/>
                <a:ea typeface="+mn-ea"/>
                <a:cs typeface="+mn-cs"/>
              </a:rPr>
              <a:t>2. Stop just before you get to the kerb;</a:t>
            </a:r>
          </a:p>
          <a:p>
            <a:r>
              <a:rPr lang="en-GB" sz="1200" kern="1200" dirty="0" smtClean="0">
                <a:solidFill>
                  <a:schemeClr val="tx1"/>
                </a:solidFill>
                <a:latin typeface="+mn-lt"/>
                <a:ea typeface="+mn-ea"/>
                <a:cs typeface="+mn-cs"/>
              </a:rPr>
              <a:t>3. Look all around for traffic and listen;</a:t>
            </a:r>
          </a:p>
          <a:p>
            <a:r>
              <a:rPr lang="en-GB" sz="1200" kern="1200" dirty="0" smtClean="0">
                <a:solidFill>
                  <a:schemeClr val="tx1"/>
                </a:solidFill>
                <a:latin typeface="+mn-lt"/>
                <a:ea typeface="+mn-ea"/>
                <a:cs typeface="+mn-cs"/>
              </a:rPr>
              <a:t>4. If traffic is coming, let it pass;</a:t>
            </a:r>
          </a:p>
          <a:p>
            <a:r>
              <a:rPr lang="en-GB" sz="1200" kern="1200" dirty="0" smtClean="0">
                <a:solidFill>
                  <a:schemeClr val="tx1"/>
                </a:solidFill>
                <a:latin typeface="+mn-lt"/>
                <a:ea typeface="+mn-ea"/>
                <a:cs typeface="+mn-cs"/>
              </a:rPr>
              <a:t>5. When it is safe, walk straight across the road;</a:t>
            </a:r>
          </a:p>
          <a:p>
            <a:r>
              <a:rPr lang="en-GB" sz="1200" kern="1200" dirty="0" smtClean="0">
                <a:solidFill>
                  <a:schemeClr val="tx1"/>
                </a:solidFill>
                <a:latin typeface="+mn-lt"/>
                <a:ea typeface="+mn-ea"/>
                <a:cs typeface="+mn-cs"/>
              </a:rPr>
              <a:t>6. Keep looking and listening while you cross.</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Why not role play this with a couple of children at the front of the room / hall</a:t>
            </a:r>
            <a:r>
              <a:rPr lang="en-GB" sz="1200" kern="1200" baseline="0" dirty="0" smtClean="0">
                <a:solidFill>
                  <a:schemeClr val="tx1"/>
                </a:solidFill>
                <a:latin typeface="+mn-lt"/>
                <a:ea typeface="+mn-ea"/>
                <a:cs typeface="+mn-cs"/>
              </a:rPr>
              <a:t> and guide them through the process.  Then follow it up by taking the time to practise it with your class on your next walk to the library/church/etc. You should also raise the issue with your parents in the next school newsletter / website / </a:t>
            </a:r>
            <a:r>
              <a:rPr lang="en-GB" sz="1200" kern="1200" baseline="0" dirty="0" err="1" smtClean="0">
                <a:solidFill>
                  <a:schemeClr val="tx1"/>
                </a:solidFill>
                <a:latin typeface="+mn-lt"/>
                <a:ea typeface="+mn-ea"/>
                <a:cs typeface="+mn-cs"/>
              </a:rPr>
              <a:t>facebook</a:t>
            </a:r>
            <a:r>
              <a:rPr lang="en-GB" sz="1200" kern="1200" baseline="0" dirty="0" smtClean="0">
                <a:solidFill>
                  <a:schemeClr val="tx1"/>
                </a:solidFill>
                <a:latin typeface="+mn-lt"/>
                <a:ea typeface="+mn-ea"/>
                <a:cs typeface="+mn-cs"/>
              </a:rPr>
              <a:t> post and encourage them to practise it when out and about with their children.</a:t>
            </a:r>
            <a:r>
              <a:rPr lang="en-GB" sz="1200" kern="1200" dirty="0" smtClean="0">
                <a:solidFill>
                  <a:schemeClr val="tx1"/>
                </a:solidFill>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882A07D1-EACE-4B09-9FCF-A3A511476EBB}" type="slidenum">
              <a:rPr lang="en-GB" smtClean="0"/>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SLIDE 3</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Teachers should educate children about the importance of keeping safe when around school buses</a:t>
            </a:r>
            <a:r>
              <a:rPr lang="en-GB" sz="1200" kern="1200" baseline="0" dirty="0" smtClean="0">
                <a:solidFill>
                  <a:schemeClr val="tx1"/>
                </a:solidFill>
                <a:latin typeface="+mn-lt"/>
                <a:ea typeface="+mn-ea"/>
                <a:cs typeface="+mn-cs"/>
              </a:rPr>
              <a:t> – emphasise how big these vehicles are compared to children and how difficult it is for a bus driver to see them in his mirrors.</a:t>
            </a:r>
          </a:p>
          <a:p>
            <a:endParaRPr lang="en-GB"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Make sure you’ve got enough money and/or your pass for the journey.</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Discuss why it is important to stay safe while at the bus stop:</a:t>
            </a:r>
          </a:p>
          <a:p>
            <a:r>
              <a:rPr lang="en-GB" sz="1200" kern="1200" baseline="0" dirty="0" smtClean="0">
                <a:solidFill>
                  <a:schemeClr val="tx1"/>
                </a:solidFill>
                <a:latin typeface="+mn-lt"/>
                <a:ea typeface="+mn-ea"/>
                <a:cs typeface="+mn-cs"/>
              </a:rPr>
              <a:t>– stand in a safe place (in an orderly queue), away from the road;</a:t>
            </a:r>
          </a:p>
          <a:p>
            <a:r>
              <a:rPr lang="en-GB" sz="1200" kern="1200" baseline="0" dirty="0" smtClean="0">
                <a:solidFill>
                  <a:schemeClr val="tx1"/>
                </a:solidFill>
                <a:latin typeface="+mn-lt"/>
                <a:ea typeface="+mn-ea"/>
                <a:cs typeface="+mn-cs"/>
              </a:rPr>
              <a:t>– d</a:t>
            </a:r>
            <a:r>
              <a:rPr lang="en-GB" sz="1200" kern="1200" dirty="0" smtClean="0">
                <a:solidFill>
                  <a:schemeClr val="tx1"/>
                </a:solidFill>
                <a:latin typeface="+mn-lt"/>
                <a:ea typeface="+mn-ea"/>
                <a:cs typeface="+mn-cs"/>
              </a:rPr>
              <a:t>o not</a:t>
            </a:r>
            <a:r>
              <a:rPr lang="en-GB" sz="1200" kern="1200" baseline="0" dirty="0" smtClean="0">
                <a:solidFill>
                  <a:schemeClr val="tx1"/>
                </a:solidFill>
                <a:latin typeface="+mn-lt"/>
                <a:ea typeface="+mn-ea"/>
                <a:cs typeface="+mn-cs"/>
              </a:rPr>
              <a:t> play at the bus stop as you could end up getting hit by a vehicle if you fell onto the road.</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If required, i</a:t>
            </a:r>
            <a:r>
              <a:rPr lang="en-GB" sz="1200" kern="1200" dirty="0" smtClean="0">
                <a:solidFill>
                  <a:schemeClr val="tx1"/>
                </a:solidFill>
                <a:latin typeface="+mn-lt"/>
                <a:ea typeface="+mn-ea"/>
                <a:cs typeface="+mn-cs"/>
              </a:rPr>
              <a:t>ndicate to the driver you want the bus to stop by walking 2 steps</a:t>
            </a:r>
            <a:r>
              <a:rPr lang="en-GB" sz="1200" kern="1200" baseline="0" dirty="0" smtClean="0">
                <a:solidFill>
                  <a:schemeClr val="tx1"/>
                </a:solidFill>
                <a:latin typeface="+mn-lt"/>
                <a:ea typeface="+mn-ea"/>
                <a:cs typeface="+mn-cs"/>
              </a:rPr>
              <a:t> forward and </a:t>
            </a:r>
            <a:r>
              <a:rPr lang="en-GB" sz="1200" kern="1200" dirty="0" smtClean="0">
                <a:solidFill>
                  <a:schemeClr val="tx1"/>
                </a:solidFill>
                <a:latin typeface="+mn-lt"/>
                <a:ea typeface="+mn-ea"/>
                <a:cs typeface="+mn-cs"/>
              </a:rPr>
              <a:t>holding your arm out as it approaches then move back from the edge of the kerb before the bus stops.</a:t>
            </a:r>
          </a:p>
          <a:p>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Don’t rush or push</a:t>
            </a:r>
            <a:r>
              <a:rPr lang="en-GB" sz="1200" kern="1200" baseline="0" dirty="0" smtClean="0">
                <a:solidFill>
                  <a:schemeClr val="tx1"/>
                </a:solidFill>
                <a:latin typeface="+mn-lt"/>
                <a:ea typeface="+mn-ea"/>
                <a:cs typeface="+mn-cs"/>
              </a:rPr>
              <a:t> to get on the bus - take your time - remember its important to be safe!</a:t>
            </a:r>
            <a:endParaRPr lang="en-GB" sz="1200" kern="120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If your bus doesn’t turn up, don’t panic – return to school and tell the teacher.</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82A07D1-EACE-4B09-9FCF-A3A511476EBB}" type="slidenum">
              <a:rPr lang="en-GB" smtClean="0"/>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SLIDE 4</a:t>
            </a:r>
          </a:p>
          <a:p>
            <a:endParaRPr lang="en-GB"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This slide demonstrates the correct way to get on and off the bus.</a:t>
            </a:r>
          </a:p>
          <a:p>
            <a:endParaRPr lang="en-GB"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The picture shows the children lining up in an orderly queue.</a:t>
            </a:r>
          </a:p>
          <a:p>
            <a:endParaRPr lang="en-GB"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The driver tells them when it is safe to board the bus.  </a:t>
            </a:r>
          </a:p>
          <a:p>
            <a:endParaRPr lang="en-GB"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Sit down and always wear a seatbelt where one is available and keep it on for the duration of the journey</a:t>
            </a:r>
            <a:r>
              <a:rPr lang="en-GB" sz="1200" b="0" kern="1200" baseline="0" dirty="0" smtClean="0">
                <a:solidFill>
                  <a:schemeClr val="tx1"/>
                </a:solidFill>
                <a:latin typeface="+mn-lt"/>
                <a:ea typeface="+mn-ea"/>
                <a:cs typeface="+mn-cs"/>
              </a:rPr>
              <a:t> – only remove it and get out of your seat when the bus is stopped to avoid falling.</a:t>
            </a:r>
          </a:p>
          <a:p>
            <a:endParaRPr lang="en-GB"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Children need to understand the dangers of traffic being hidden from their view by the school bus and remember it you can’t see the traffic then the drivers can’t see you.</a:t>
            </a:r>
          </a:p>
        </p:txBody>
      </p:sp>
      <p:sp>
        <p:nvSpPr>
          <p:cNvPr id="4" name="Slide Number Placeholder 3"/>
          <p:cNvSpPr>
            <a:spLocks noGrp="1"/>
          </p:cNvSpPr>
          <p:nvPr>
            <p:ph type="sldNum" sz="quarter" idx="10"/>
          </p:nvPr>
        </p:nvSpPr>
        <p:spPr/>
        <p:txBody>
          <a:bodyPr/>
          <a:lstStyle/>
          <a:p>
            <a:fld id="{882A07D1-EACE-4B09-9FCF-A3A511476EBB}" type="slidenum">
              <a:rPr lang="en-GB" smtClean="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latin typeface="+mn-lt"/>
                <a:ea typeface="+mn-ea"/>
                <a:cs typeface="+mn-cs"/>
              </a:rPr>
              <a:t>SLIDE 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Ask the children what the boys are doing wrong in the photograph.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Explain that the bus driver has a very important role in transporting children to and from school</a:t>
            </a:r>
            <a:r>
              <a:rPr lang="en-GB" sz="1200" b="0" kern="1200" baseline="0" dirty="0" smtClean="0">
                <a:solidFill>
                  <a:schemeClr val="tx1"/>
                </a:solidFill>
                <a:latin typeface="+mn-lt"/>
                <a:ea typeface="+mn-ea"/>
                <a:cs typeface="+mn-cs"/>
              </a:rPr>
              <a:t> - h</a:t>
            </a:r>
            <a:r>
              <a:rPr lang="en-GB" sz="1200" b="0" kern="1200" dirty="0" smtClean="0">
                <a:solidFill>
                  <a:schemeClr val="tx1"/>
                </a:solidFill>
                <a:latin typeface="+mn-lt"/>
                <a:ea typeface="+mn-ea"/>
                <a:cs typeface="+mn-cs"/>
              </a:rPr>
              <a:t>e needs to concentrate on what is happening</a:t>
            </a:r>
            <a:r>
              <a:rPr lang="en-GB" sz="1200" b="0" kern="1200" baseline="0" dirty="0" smtClean="0">
                <a:solidFill>
                  <a:schemeClr val="tx1"/>
                </a:solidFill>
                <a:latin typeface="+mn-lt"/>
                <a:ea typeface="+mn-ea"/>
                <a:cs typeface="+mn-cs"/>
              </a:rPr>
              <a:t> on </a:t>
            </a:r>
            <a:r>
              <a:rPr lang="en-GB" sz="1200" b="0" kern="1200" dirty="0" smtClean="0">
                <a:solidFill>
                  <a:schemeClr val="tx1"/>
                </a:solidFill>
                <a:latin typeface="+mn-lt"/>
                <a:ea typeface="+mn-ea"/>
                <a:cs typeface="+mn-cs"/>
              </a:rPr>
              <a:t>the road at all times.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The children in the picture are not sitting in their seat with a seat</a:t>
            </a:r>
            <a:r>
              <a:rPr lang="en-GB" sz="1200" b="0" kern="1200" baseline="0" dirty="0" smtClean="0">
                <a:solidFill>
                  <a:schemeClr val="tx1"/>
                </a:solidFill>
                <a:latin typeface="+mn-lt"/>
                <a:ea typeface="+mn-ea"/>
                <a:cs typeface="+mn-cs"/>
              </a:rPr>
              <a:t> belt on – instead they are </a:t>
            </a:r>
            <a:r>
              <a:rPr lang="en-GB" sz="1200" b="0" kern="1200" dirty="0" smtClean="0">
                <a:solidFill>
                  <a:schemeClr val="tx1"/>
                </a:solidFill>
                <a:latin typeface="+mn-lt"/>
                <a:ea typeface="+mn-ea"/>
                <a:cs typeface="+mn-cs"/>
              </a:rPr>
              <a:t>misbehaving and have caused the driver to check his mirror.  This means he has been distracted and is no</a:t>
            </a:r>
            <a:r>
              <a:rPr lang="en-GB" sz="1200" b="0" kern="1200" baseline="0" dirty="0" smtClean="0">
                <a:solidFill>
                  <a:schemeClr val="tx1"/>
                </a:solidFill>
                <a:latin typeface="+mn-lt"/>
                <a:ea typeface="+mn-ea"/>
                <a:cs typeface="+mn-cs"/>
              </a:rPr>
              <a:t> longer able to g</a:t>
            </a:r>
            <a:r>
              <a:rPr lang="en-GB" sz="1200" b="0" kern="1200" dirty="0" smtClean="0">
                <a:solidFill>
                  <a:schemeClr val="tx1"/>
                </a:solidFill>
                <a:latin typeface="+mn-lt"/>
                <a:ea typeface="+mn-ea"/>
                <a:cs typeface="+mn-cs"/>
              </a:rPr>
              <a:t>ive his full attention to what is happening on the road.  This places himself, the</a:t>
            </a:r>
            <a:r>
              <a:rPr lang="en-GB" sz="1200" b="0" kern="1200" baseline="0" dirty="0" smtClean="0">
                <a:solidFill>
                  <a:schemeClr val="tx1"/>
                </a:solidFill>
                <a:latin typeface="+mn-lt"/>
                <a:ea typeface="+mn-ea"/>
                <a:cs typeface="+mn-cs"/>
              </a:rPr>
              <a:t> bus passengers, and other road users in danger and it </a:t>
            </a:r>
            <a:r>
              <a:rPr lang="en-GB" sz="1200" b="0" kern="1200" dirty="0" smtClean="0">
                <a:solidFill>
                  <a:schemeClr val="tx1"/>
                </a:solidFill>
                <a:latin typeface="+mn-lt"/>
                <a:ea typeface="+mn-ea"/>
                <a:cs typeface="+mn-cs"/>
              </a:rPr>
              <a:t>could lead to a serious collision.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82A07D1-EACE-4B09-9FCF-A3A511476EBB}" type="slidenum">
              <a:rPr lang="en-GB" smtClean="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SLIDE 6</a:t>
            </a:r>
          </a:p>
          <a:p>
            <a:endParaRPr lang="en-GB"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Discuss with the children each of the points in the attached slide and why it is important to obey these rules - for their safety and of other</a:t>
            </a:r>
            <a:r>
              <a:rPr lang="en-GB" baseline="0" dirty="0" smtClean="0"/>
              <a:t> road users</a:t>
            </a:r>
            <a:r>
              <a:rPr lang="en-GB"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Get the pupils to come up with what could happen (consequences)</a:t>
            </a:r>
            <a:r>
              <a:rPr lang="en-GB" baseline="0" dirty="0" smtClean="0"/>
              <a:t> when the opposite of each point takes place.</a:t>
            </a:r>
            <a:endParaRPr lang="en-GB" dirty="0" smtClean="0"/>
          </a:p>
        </p:txBody>
      </p:sp>
      <p:sp>
        <p:nvSpPr>
          <p:cNvPr id="4" name="Slide Number Placeholder 3"/>
          <p:cNvSpPr>
            <a:spLocks noGrp="1"/>
          </p:cNvSpPr>
          <p:nvPr>
            <p:ph type="sldNum" sz="quarter" idx="10"/>
          </p:nvPr>
        </p:nvSpPr>
        <p:spPr/>
        <p:txBody>
          <a:bodyPr/>
          <a:lstStyle/>
          <a:p>
            <a:fld id="{882A07D1-EACE-4B09-9FCF-A3A511476EBB}" type="slidenum">
              <a:rPr lang="en-GB" smtClean="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SLIDE 7</a:t>
            </a:r>
          </a:p>
          <a:p>
            <a:r>
              <a:rPr lang="en-GB" sz="1200" b="1"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Discuss with the children each of the points in the attached slide and why it is important to obey these rules.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latin typeface="+mn-lt"/>
                <a:ea typeface="+mn-ea"/>
                <a:cs typeface="+mn-cs"/>
              </a:rPr>
              <a:t>Never walk in front</a:t>
            </a:r>
            <a:r>
              <a:rPr lang="en-GB" sz="1200" b="0" kern="1200" baseline="0" dirty="0" smtClean="0">
                <a:solidFill>
                  <a:schemeClr val="tx1"/>
                </a:solidFill>
                <a:latin typeface="+mn-lt"/>
                <a:ea typeface="+mn-ea"/>
                <a:cs typeface="+mn-cs"/>
              </a:rPr>
              <a:t> of, or behind, a bus - if you can’t see the driver then the driver cant see you!</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W</a:t>
            </a:r>
            <a:r>
              <a:rPr lang="en-GB" sz="1200" b="0" kern="1200" baseline="0" dirty="0" smtClean="0">
                <a:solidFill>
                  <a:schemeClr val="tx1"/>
                </a:solidFill>
                <a:latin typeface="+mn-lt"/>
                <a:ea typeface="+mn-ea"/>
                <a:cs typeface="+mn-cs"/>
              </a:rPr>
              <a:t>ait your turn to get off the bus – don’t push in case you cause a fall and injury to yourself and/or others. </a:t>
            </a:r>
          </a:p>
          <a:p>
            <a:endParaRPr lang="en-GB" sz="1200" b="0" kern="1200" dirty="0" smtClean="0">
              <a:solidFill>
                <a:schemeClr val="tx1"/>
              </a:solidFill>
              <a:latin typeface="+mn-lt"/>
              <a:ea typeface="+mn-ea"/>
              <a:cs typeface="+mn-cs"/>
            </a:endParaRPr>
          </a:p>
          <a:p>
            <a:r>
              <a:rPr lang="en-GB" sz="1200" b="0" kern="1200" dirty="0" smtClean="0">
                <a:solidFill>
                  <a:schemeClr val="tx1"/>
                </a:solidFill>
                <a:latin typeface="+mn-lt"/>
                <a:ea typeface="+mn-ea"/>
                <a:cs typeface="+mn-cs"/>
              </a:rPr>
              <a:t>Once</a:t>
            </a:r>
            <a:r>
              <a:rPr lang="en-GB" sz="1200" b="0" kern="1200" baseline="0" dirty="0" smtClean="0">
                <a:solidFill>
                  <a:schemeClr val="tx1"/>
                </a:solidFill>
                <a:latin typeface="+mn-lt"/>
                <a:ea typeface="+mn-ea"/>
                <a:cs typeface="+mn-cs"/>
              </a:rPr>
              <a:t> you are off the bus, stand on the footpath and w</a:t>
            </a:r>
            <a:r>
              <a:rPr lang="en-GB" sz="1200" b="0" kern="1200" dirty="0" smtClean="0">
                <a:solidFill>
                  <a:schemeClr val="tx1"/>
                </a:solidFill>
                <a:latin typeface="+mn-lt"/>
                <a:ea typeface="+mn-ea"/>
                <a:cs typeface="+mn-cs"/>
              </a:rPr>
              <a:t>ait until the bus has moved away before attempting to cross </a:t>
            </a:r>
            <a:r>
              <a:rPr lang="en-GB" sz="1200" b="0" kern="1200" baseline="0" dirty="0" smtClean="0">
                <a:solidFill>
                  <a:schemeClr val="tx1"/>
                </a:solidFill>
                <a:latin typeface="+mn-lt"/>
                <a:ea typeface="+mn-ea"/>
                <a:cs typeface="+mn-cs"/>
              </a:rPr>
              <a:t>the road.</a:t>
            </a:r>
          </a:p>
          <a:p>
            <a:endParaRPr lang="en-GB" sz="1200" b="0" kern="1200" dirty="0" smtClean="0">
              <a:solidFill>
                <a:schemeClr val="tx1"/>
              </a:solidFill>
              <a:latin typeface="+mn-lt"/>
              <a:ea typeface="+mn-ea"/>
              <a:cs typeface="+mn-cs"/>
            </a:endParaRPr>
          </a:p>
          <a:p>
            <a:r>
              <a:rPr lang="en-GB" dirty="0" smtClean="0"/>
              <a:t>Always use the Green Cross Code!</a:t>
            </a:r>
          </a:p>
          <a:p>
            <a:endParaRPr lang="en-GB" dirty="0" smtClean="0"/>
          </a:p>
          <a:p>
            <a:r>
              <a:rPr lang="en-GB" dirty="0" smtClean="0"/>
              <a:t>Although you may travel this route every day you must remain alert</a:t>
            </a:r>
            <a:r>
              <a:rPr lang="en-GB" baseline="0" dirty="0" smtClean="0"/>
              <a:t> to stay safe.</a:t>
            </a:r>
            <a:endParaRPr lang="en-GB" dirty="0" smtClean="0"/>
          </a:p>
          <a:p>
            <a:endParaRPr lang="en-GB" dirty="0"/>
          </a:p>
        </p:txBody>
      </p:sp>
      <p:sp>
        <p:nvSpPr>
          <p:cNvPr id="4" name="Slide Number Placeholder 3"/>
          <p:cNvSpPr>
            <a:spLocks noGrp="1"/>
          </p:cNvSpPr>
          <p:nvPr>
            <p:ph type="sldNum" sz="quarter" idx="10"/>
          </p:nvPr>
        </p:nvSpPr>
        <p:spPr/>
        <p:txBody>
          <a:bodyPr/>
          <a:lstStyle/>
          <a:p>
            <a:fld id="{882A07D1-EACE-4B09-9FCF-A3A511476EBB}"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SLIDE 8</a:t>
            </a:r>
          </a:p>
          <a:p>
            <a:endParaRPr lang="en-GB" b="1" dirty="0" smtClean="0"/>
          </a:p>
          <a:p>
            <a:r>
              <a:rPr lang="en-GB" b="0" dirty="0" smtClean="0"/>
              <a:t>Summary</a:t>
            </a:r>
          </a:p>
          <a:p>
            <a:endParaRPr lang="en-GB" b="0" baseline="0" dirty="0" smtClean="0"/>
          </a:p>
          <a:p>
            <a:r>
              <a:rPr lang="en-GB" b="0" baseline="0" dirty="0" smtClean="0"/>
              <a:t>Teachers should remind children of the attached 10 bullet points outlining the key messages in this presentation. </a:t>
            </a:r>
            <a:endParaRPr lang="en-GB" b="0" dirty="0" smtClean="0"/>
          </a:p>
          <a:p>
            <a:endParaRPr lang="en-GB" dirty="0"/>
          </a:p>
        </p:txBody>
      </p:sp>
      <p:sp>
        <p:nvSpPr>
          <p:cNvPr id="4" name="Slide Number Placeholder 3"/>
          <p:cNvSpPr>
            <a:spLocks noGrp="1"/>
          </p:cNvSpPr>
          <p:nvPr>
            <p:ph type="sldNum" sz="quarter" idx="10"/>
          </p:nvPr>
        </p:nvSpPr>
        <p:spPr/>
        <p:txBody>
          <a:bodyPr/>
          <a:lstStyle/>
          <a:p>
            <a:fld id="{882A07D1-EACE-4B09-9FCF-A3A511476EBB}" type="slidenum">
              <a:rPr lang="en-GB" smtClean="0"/>
              <a:t>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784A2E-8BDD-47DE-B4B4-FA76746A38FA}"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3594B-03DA-4B6E-9DE8-87A5DD63B621}"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784A2E-8BDD-47DE-B4B4-FA76746A38FA}"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3594B-03DA-4B6E-9DE8-87A5DD63B62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784A2E-8BDD-47DE-B4B4-FA76746A38FA}"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3594B-03DA-4B6E-9DE8-87A5DD63B62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3784A2E-8BDD-47DE-B4B4-FA76746A38FA}"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3594B-03DA-4B6E-9DE8-87A5DD63B62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84A2E-8BDD-47DE-B4B4-FA76746A38FA}" type="datetimeFigureOut">
              <a:rPr lang="en-GB" smtClean="0"/>
              <a:t>15/11/2021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A3594B-03DA-4B6E-9DE8-87A5DD63B621}"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3784A2E-8BDD-47DE-B4B4-FA76746A38FA}"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3594B-03DA-4B6E-9DE8-87A5DD63B62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3784A2E-8BDD-47DE-B4B4-FA76746A38FA}" type="datetimeFigureOut">
              <a:rPr lang="en-GB" smtClean="0"/>
              <a:t>15/11/2021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A3594B-03DA-4B6E-9DE8-87A5DD63B62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3784A2E-8BDD-47DE-B4B4-FA76746A38FA}" type="datetimeFigureOut">
              <a:rPr lang="en-GB" smtClean="0"/>
              <a:t>15/11/2021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A3594B-03DA-4B6E-9DE8-87A5DD63B62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84A2E-8BDD-47DE-B4B4-FA76746A38FA}" type="datetimeFigureOut">
              <a:rPr lang="en-GB" smtClean="0"/>
              <a:t>15/11/2021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A3594B-03DA-4B6E-9DE8-87A5DD63B62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84A2E-8BDD-47DE-B4B4-FA76746A38FA}"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3594B-03DA-4B6E-9DE8-87A5DD63B62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784A2E-8BDD-47DE-B4B4-FA76746A38FA}" type="datetimeFigureOut">
              <a:rPr lang="en-GB" smtClean="0"/>
              <a:t>15/11/2021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A3594B-03DA-4B6E-9DE8-87A5DD63B62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84A2E-8BDD-47DE-B4B4-FA76746A38FA}" type="datetimeFigureOut">
              <a:rPr lang="en-GB" smtClean="0"/>
              <a:t>15/11/2021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3594B-03DA-4B6E-9DE8-87A5DD63B62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google.co.uk/url?sa=i&amp;rct=j&amp;q=&amp;esrc=s&amp;source=images&amp;cd=&amp;cad=rja&amp;uact=8&amp;ved=0ahUKEwj-xaues67LAhVC1hQKHc9BC6MQjRwIBw&amp;url=http://www.mookarama.com/megan&amp;psig=AFQjCNEZjXmkE7pXZqAXKLxLQJ4dcKDCrg&amp;ust=145743406898074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0" y="2287024"/>
            <a:ext cx="9144000" cy="646331"/>
          </a:xfrm>
          <a:prstGeom prst="rect">
            <a:avLst/>
          </a:prstGeom>
          <a:noFill/>
        </p:spPr>
        <p:txBody>
          <a:bodyPr wrap="square" rtlCol="0">
            <a:spAutoFit/>
          </a:bodyPr>
          <a:lstStyle/>
          <a:p>
            <a:pPr algn="ctr"/>
            <a:r>
              <a:rPr lang="en-GB" sz="3600" b="1" dirty="0" smtClean="0">
                <a:solidFill>
                  <a:schemeClr val="accent1">
                    <a:lumMod val="50000"/>
                  </a:schemeClr>
                </a:solidFill>
                <a:latin typeface="Arial" charset="0"/>
              </a:rPr>
              <a:t>Bus Safety – Post-Primary Years 1-7</a:t>
            </a:r>
            <a:endParaRPr lang="en-GB" sz="3600" b="1" dirty="0">
              <a:solidFill>
                <a:schemeClr val="accent1">
                  <a:lumMod val="50000"/>
                </a:schemeClr>
              </a:solidFill>
              <a:latin typeface="Arial" charset="0"/>
            </a:endParaRPr>
          </a:p>
        </p:txBody>
      </p:sp>
      <p:sp>
        <p:nvSpPr>
          <p:cNvPr id="7" name="TextBox 6"/>
          <p:cNvSpPr txBox="1"/>
          <p:nvPr/>
        </p:nvSpPr>
        <p:spPr>
          <a:xfrm>
            <a:off x="0" y="2973465"/>
            <a:ext cx="9144000" cy="523220"/>
          </a:xfrm>
          <a:prstGeom prst="rect">
            <a:avLst/>
          </a:prstGeom>
          <a:noFill/>
        </p:spPr>
        <p:txBody>
          <a:bodyPr wrap="square" rtlCol="0">
            <a:spAutoFit/>
          </a:bodyPr>
          <a:lstStyle/>
          <a:p>
            <a:pPr algn="ctr"/>
            <a:r>
              <a:rPr lang="en-US" sz="2800" dirty="0" smtClean="0">
                <a:solidFill>
                  <a:schemeClr val="accent1">
                    <a:lumMod val="50000"/>
                  </a:schemeClr>
                </a:solidFill>
                <a:latin typeface="Helvetica Neue Light"/>
                <a:cs typeface="Helvetica Neue Light"/>
              </a:rPr>
              <a:t>Be Smart, Be Safe, Be School Bus Aware</a:t>
            </a:r>
            <a:endParaRPr lang="en-US" sz="2800" dirty="0">
              <a:solidFill>
                <a:srgbClr val="254061"/>
              </a:solidFill>
              <a:latin typeface="Helvetica Neue Light"/>
              <a:cs typeface="Helvetica Neue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11"/>
          <p:cNvSpPr>
            <a:spLocks noChangeArrowheads="1"/>
          </p:cNvSpPr>
          <p:nvPr/>
        </p:nvSpPr>
        <p:spPr bwMode="auto">
          <a:xfrm>
            <a:off x="358775" y="908720"/>
            <a:ext cx="8785225" cy="646331"/>
          </a:xfrm>
          <a:prstGeom prst="rect">
            <a:avLst/>
          </a:prstGeom>
          <a:noFill/>
          <a:ln w="12700">
            <a:noFill/>
            <a:miter lim="800000"/>
            <a:headEnd type="none" w="sm" len="sm"/>
            <a:tailEnd type="none" w="sm" len="sm"/>
          </a:ln>
        </p:spPr>
        <p:txBody>
          <a:bodyPr wrap="square">
            <a:spAutoFit/>
          </a:bodyPr>
          <a:lstStyle/>
          <a:p>
            <a:r>
              <a:rPr lang="en-GB" sz="3600" b="1" dirty="0" smtClean="0">
                <a:solidFill>
                  <a:schemeClr val="tx2">
                    <a:lumMod val="50000"/>
                  </a:schemeClr>
                </a:solidFill>
                <a:latin typeface="Arial" charset="0"/>
              </a:rPr>
              <a:t>Walking to the bus stop</a:t>
            </a:r>
            <a:endParaRPr lang="en-GB" sz="3600" b="1" dirty="0">
              <a:solidFill>
                <a:schemeClr val="tx2">
                  <a:lumMod val="50000"/>
                </a:schemeClr>
              </a:solidFill>
              <a:latin typeface="Arial" charset="0"/>
            </a:endParaRPr>
          </a:p>
        </p:txBody>
      </p:sp>
      <p:pic>
        <p:nvPicPr>
          <p:cNvPr id="4" name="Picture 15"/>
          <p:cNvPicPr>
            <a:picLocks noChangeAspect="1" noChangeArrowheads="1"/>
          </p:cNvPicPr>
          <p:nvPr/>
        </p:nvPicPr>
        <p:blipFill>
          <a:blip r:embed="rId4" cstate="print"/>
          <a:srcRect/>
          <a:stretch>
            <a:fillRect/>
          </a:stretch>
        </p:blipFill>
        <p:spPr bwMode="auto">
          <a:xfrm>
            <a:off x="1368152" y="2132856"/>
            <a:ext cx="5976938" cy="3455987"/>
          </a:xfrm>
          <a:prstGeom prst="rect">
            <a:avLst/>
          </a:prstGeom>
          <a:noFill/>
          <a:ln w="25400">
            <a:solidFill>
              <a:schemeClr val="bg1"/>
            </a:solidFill>
            <a:miter lim="800000"/>
            <a:headEnd/>
            <a:tailEnd/>
          </a:ln>
        </p:spPr>
      </p:pic>
      <p:sp>
        <p:nvSpPr>
          <p:cNvPr id="5" name="Text Box 4"/>
          <p:cNvSpPr txBox="1">
            <a:spLocks noChangeArrowheads="1"/>
          </p:cNvSpPr>
          <p:nvPr/>
        </p:nvSpPr>
        <p:spPr bwMode="auto">
          <a:xfrm>
            <a:off x="72008" y="5877272"/>
            <a:ext cx="8640960" cy="400110"/>
          </a:xfrm>
          <a:prstGeom prst="rect">
            <a:avLst/>
          </a:prstGeom>
          <a:noFill/>
          <a:ln w="9525">
            <a:noFill/>
            <a:miter lim="800000"/>
            <a:headEnd/>
            <a:tailEnd/>
          </a:ln>
        </p:spPr>
        <p:txBody>
          <a:bodyPr wrap="square">
            <a:spAutoFit/>
          </a:bodyPr>
          <a:lstStyle/>
          <a:p>
            <a:pPr algn="ctr">
              <a:spcBef>
                <a:spcPct val="50000"/>
              </a:spcBef>
            </a:pPr>
            <a:r>
              <a:rPr lang="en-US" sz="2000" b="1" i="1" dirty="0" smtClean="0">
                <a:solidFill>
                  <a:schemeClr val="tx2">
                    <a:lumMod val="50000"/>
                  </a:schemeClr>
                </a:solidFill>
                <a:latin typeface="Arial" charset="0"/>
              </a:rPr>
              <a:t>Mum and Skooter are </a:t>
            </a:r>
            <a:r>
              <a:rPr lang="en-US" sz="2000" b="1" i="1" dirty="0">
                <a:solidFill>
                  <a:schemeClr val="tx2">
                    <a:lumMod val="50000"/>
                  </a:schemeClr>
                </a:solidFill>
                <a:latin typeface="Arial" charset="0"/>
              </a:rPr>
              <a:t>teaching the children to Stop, Look and Listen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3"/>
          <p:cNvSpPr>
            <a:spLocks noChangeArrowheads="1"/>
          </p:cNvSpPr>
          <p:nvPr/>
        </p:nvSpPr>
        <p:spPr bwMode="auto">
          <a:xfrm>
            <a:off x="0" y="836712"/>
            <a:ext cx="6012160" cy="1323439"/>
          </a:xfrm>
          <a:prstGeom prst="rect">
            <a:avLst/>
          </a:prstGeom>
          <a:noFill/>
          <a:ln w="9525">
            <a:noFill/>
            <a:miter lim="800000"/>
            <a:headEnd/>
            <a:tailEnd/>
          </a:ln>
        </p:spPr>
        <p:txBody>
          <a:bodyPr wrap="square">
            <a:spAutoFit/>
          </a:bodyPr>
          <a:lstStyle/>
          <a:p>
            <a:pPr algn="ctr"/>
            <a:r>
              <a:rPr lang="en-GB" sz="4000" b="1" dirty="0" smtClean="0">
                <a:solidFill>
                  <a:schemeClr val="tx2">
                    <a:lumMod val="50000"/>
                  </a:schemeClr>
                </a:solidFill>
                <a:latin typeface="Arial" charset="0"/>
              </a:rPr>
              <a:t>Behaviour at the Bus Stop</a:t>
            </a:r>
            <a:endParaRPr lang="en-GB" sz="4000" b="1" dirty="0">
              <a:solidFill>
                <a:schemeClr val="tx2">
                  <a:lumMod val="50000"/>
                </a:schemeClr>
              </a:solidFill>
              <a:latin typeface="Arial" charset="0"/>
            </a:endParaRPr>
          </a:p>
        </p:txBody>
      </p:sp>
      <p:sp>
        <p:nvSpPr>
          <p:cNvPr id="4" name="TextBox 8"/>
          <p:cNvSpPr txBox="1">
            <a:spLocks noChangeArrowheads="1"/>
          </p:cNvSpPr>
          <p:nvPr/>
        </p:nvSpPr>
        <p:spPr bwMode="auto">
          <a:xfrm>
            <a:off x="4427984" y="2348880"/>
            <a:ext cx="4429000" cy="3416320"/>
          </a:xfrm>
          <a:prstGeom prst="rect">
            <a:avLst/>
          </a:prstGeom>
          <a:noFill/>
          <a:ln w="9525">
            <a:noFill/>
            <a:miter lim="800000"/>
            <a:headEnd/>
            <a:tailEnd/>
          </a:ln>
        </p:spPr>
        <p:txBody>
          <a:bodyPr wrap="square">
            <a:spAutoFit/>
          </a:bodyPr>
          <a:lstStyle/>
          <a:p>
            <a:pPr algn="ctr"/>
            <a:r>
              <a:rPr lang="en-GB" b="1" dirty="0" smtClean="0">
                <a:solidFill>
                  <a:schemeClr val="tx2">
                    <a:lumMod val="50000"/>
                  </a:schemeClr>
                </a:solidFill>
                <a:latin typeface="Arial" charset="0"/>
              </a:rPr>
              <a:t>Make sure you have your </a:t>
            </a:r>
          </a:p>
          <a:p>
            <a:pPr algn="ctr"/>
            <a:r>
              <a:rPr lang="en-GB" b="1" dirty="0" smtClean="0">
                <a:solidFill>
                  <a:schemeClr val="tx2">
                    <a:lumMod val="50000"/>
                  </a:schemeClr>
                </a:solidFill>
                <a:latin typeface="Arial" charset="0"/>
              </a:rPr>
              <a:t>bus money and/or pass</a:t>
            </a:r>
          </a:p>
          <a:p>
            <a:pPr algn="ctr"/>
            <a:endParaRPr lang="en-GB" b="1" dirty="0" smtClean="0">
              <a:solidFill>
                <a:schemeClr val="tx2">
                  <a:lumMod val="50000"/>
                </a:schemeClr>
              </a:solidFill>
              <a:latin typeface="Arial" charset="0"/>
            </a:endParaRPr>
          </a:p>
          <a:p>
            <a:pPr algn="ctr"/>
            <a:r>
              <a:rPr lang="en-GB" b="1" dirty="0" smtClean="0">
                <a:solidFill>
                  <a:schemeClr val="tx2">
                    <a:lumMod val="50000"/>
                  </a:schemeClr>
                </a:solidFill>
                <a:latin typeface="Arial" charset="0"/>
              </a:rPr>
              <a:t>Stand in a queue away </a:t>
            </a:r>
          </a:p>
          <a:p>
            <a:pPr algn="ctr"/>
            <a:r>
              <a:rPr lang="en-GB" b="1" dirty="0" smtClean="0">
                <a:solidFill>
                  <a:schemeClr val="tx2">
                    <a:lumMod val="50000"/>
                  </a:schemeClr>
                </a:solidFill>
                <a:latin typeface="Arial" charset="0"/>
              </a:rPr>
              <a:t>from the edge of the road</a:t>
            </a:r>
          </a:p>
          <a:p>
            <a:pPr algn="ctr"/>
            <a:endParaRPr lang="en-GB" b="1" dirty="0" smtClean="0">
              <a:solidFill>
                <a:schemeClr val="tx2">
                  <a:lumMod val="50000"/>
                </a:schemeClr>
              </a:solidFill>
              <a:latin typeface="Arial" charset="0"/>
            </a:endParaRPr>
          </a:p>
          <a:p>
            <a:pPr algn="ctr"/>
            <a:r>
              <a:rPr lang="en-GB" b="1" dirty="0" smtClean="0">
                <a:solidFill>
                  <a:schemeClr val="tx2">
                    <a:lumMod val="50000"/>
                  </a:schemeClr>
                </a:solidFill>
                <a:latin typeface="Arial" charset="0"/>
              </a:rPr>
              <a:t>Do not play at the bus stop</a:t>
            </a:r>
          </a:p>
          <a:p>
            <a:pPr algn="ctr"/>
            <a:endParaRPr lang="en-GB" b="1" dirty="0" smtClean="0">
              <a:solidFill>
                <a:schemeClr val="tx2">
                  <a:lumMod val="50000"/>
                </a:schemeClr>
              </a:solidFill>
              <a:latin typeface="Arial" charset="0"/>
            </a:endParaRPr>
          </a:p>
          <a:p>
            <a:pPr algn="ctr"/>
            <a:r>
              <a:rPr lang="en-GB" b="1" dirty="0" smtClean="0">
                <a:solidFill>
                  <a:schemeClr val="tx2">
                    <a:lumMod val="50000"/>
                  </a:schemeClr>
                </a:solidFill>
                <a:latin typeface="Arial" charset="0"/>
              </a:rPr>
              <a:t>When the bus arrives don't </a:t>
            </a:r>
          </a:p>
          <a:p>
            <a:pPr algn="ctr"/>
            <a:r>
              <a:rPr lang="en-GB" b="1" dirty="0" smtClean="0">
                <a:solidFill>
                  <a:schemeClr val="tx2">
                    <a:lumMod val="50000"/>
                  </a:schemeClr>
                </a:solidFill>
                <a:latin typeface="Arial" charset="0"/>
              </a:rPr>
              <a:t>rush or push to get on the bus</a:t>
            </a:r>
          </a:p>
          <a:p>
            <a:pPr algn="ctr"/>
            <a:endParaRPr lang="en-GB" b="1" dirty="0" smtClean="0">
              <a:solidFill>
                <a:schemeClr val="tx2">
                  <a:lumMod val="50000"/>
                </a:schemeClr>
              </a:solidFill>
              <a:latin typeface="Arial" charset="0"/>
            </a:endParaRPr>
          </a:p>
          <a:p>
            <a:pPr algn="ctr"/>
            <a:endParaRPr lang="en-GB" b="1" dirty="0" smtClean="0">
              <a:solidFill>
                <a:schemeClr val="tx2">
                  <a:lumMod val="50000"/>
                </a:schemeClr>
              </a:solidFill>
              <a:latin typeface="Arial" charset="0"/>
            </a:endParaRPr>
          </a:p>
        </p:txBody>
      </p:sp>
      <p:pic>
        <p:nvPicPr>
          <p:cNvPr id="5" name="Picture 3"/>
          <p:cNvPicPr>
            <a:picLocks noChangeAspect="1" noChangeArrowheads="1"/>
          </p:cNvPicPr>
          <p:nvPr/>
        </p:nvPicPr>
        <p:blipFill>
          <a:blip r:embed="rId4" cstate="print"/>
          <a:srcRect l="1902" t="2996" r="2992"/>
          <a:stretch>
            <a:fillRect/>
          </a:stretch>
        </p:blipFill>
        <p:spPr bwMode="auto">
          <a:xfrm>
            <a:off x="395536" y="2420888"/>
            <a:ext cx="3891520" cy="2520280"/>
          </a:xfrm>
          <a:prstGeom prst="rect">
            <a:avLst/>
          </a:prstGeom>
          <a:noFill/>
          <a:ln w="25400">
            <a:solidFill>
              <a:schemeClr val="bg1"/>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8"/>
          <p:cNvSpPr txBox="1">
            <a:spLocks noChangeArrowheads="1"/>
          </p:cNvSpPr>
          <p:nvPr/>
        </p:nvSpPr>
        <p:spPr bwMode="auto">
          <a:xfrm>
            <a:off x="4572000" y="2276872"/>
            <a:ext cx="4176464" cy="3416320"/>
          </a:xfrm>
          <a:prstGeom prst="rect">
            <a:avLst/>
          </a:prstGeom>
          <a:noFill/>
          <a:ln w="9525">
            <a:noFill/>
            <a:miter lim="800000"/>
            <a:headEnd/>
            <a:tailEnd/>
          </a:ln>
        </p:spPr>
        <p:txBody>
          <a:bodyPr wrap="square">
            <a:spAutoFit/>
          </a:bodyPr>
          <a:lstStyle/>
          <a:p>
            <a:pPr algn="ctr"/>
            <a:r>
              <a:rPr lang="en-GB" b="1" dirty="0" smtClean="0">
                <a:solidFill>
                  <a:schemeClr val="tx2">
                    <a:lumMod val="50000"/>
                  </a:schemeClr>
                </a:solidFill>
                <a:latin typeface="Arial" charset="0"/>
              </a:rPr>
              <a:t>Wait for the bus to stop and </a:t>
            </a:r>
          </a:p>
          <a:p>
            <a:pPr algn="ctr"/>
            <a:r>
              <a:rPr lang="en-GB" b="1" dirty="0" smtClean="0">
                <a:solidFill>
                  <a:schemeClr val="tx2">
                    <a:lumMod val="50000"/>
                  </a:schemeClr>
                </a:solidFill>
                <a:latin typeface="Arial" charset="0"/>
              </a:rPr>
              <a:t>always let passengers off first</a:t>
            </a:r>
          </a:p>
          <a:p>
            <a:pPr algn="ctr"/>
            <a:endParaRPr lang="en-GB" b="1" dirty="0" smtClean="0">
              <a:solidFill>
                <a:schemeClr val="tx2">
                  <a:lumMod val="50000"/>
                </a:schemeClr>
              </a:solidFill>
              <a:latin typeface="Arial" charset="0"/>
            </a:endParaRPr>
          </a:p>
          <a:p>
            <a:pPr algn="ctr"/>
            <a:r>
              <a:rPr lang="en-GB" b="1" dirty="0" smtClean="0">
                <a:solidFill>
                  <a:schemeClr val="tx2">
                    <a:lumMod val="50000"/>
                  </a:schemeClr>
                </a:solidFill>
                <a:latin typeface="Arial" charset="0"/>
              </a:rPr>
              <a:t>Line up in a queue</a:t>
            </a:r>
          </a:p>
          <a:p>
            <a:pPr algn="ctr"/>
            <a:endParaRPr lang="en-GB" b="1" dirty="0" smtClean="0">
              <a:solidFill>
                <a:schemeClr val="tx2">
                  <a:lumMod val="50000"/>
                </a:schemeClr>
              </a:solidFill>
              <a:latin typeface="Arial" charset="0"/>
            </a:endParaRPr>
          </a:p>
          <a:p>
            <a:pPr algn="ctr"/>
            <a:r>
              <a:rPr lang="en-GB" b="1" dirty="0" smtClean="0">
                <a:solidFill>
                  <a:schemeClr val="tx2">
                    <a:lumMod val="50000"/>
                  </a:schemeClr>
                </a:solidFill>
                <a:latin typeface="Arial" charset="0"/>
              </a:rPr>
              <a:t>Don't push or shove</a:t>
            </a:r>
          </a:p>
          <a:p>
            <a:pPr algn="ctr"/>
            <a:endParaRPr lang="en-GB" b="1" dirty="0" smtClean="0">
              <a:solidFill>
                <a:schemeClr val="tx2">
                  <a:lumMod val="50000"/>
                </a:schemeClr>
              </a:solidFill>
              <a:latin typeface="Arial" charset="0"/>
            </a:endParaRPr>
          </a:p>
          <a:p>
            <a:pPr algn="ctr"/>
            <a:r>
              <a:rPr lang="en-GB" b="1" dirty="0" smtClean="0">
                <a:solidFill>
                  <a:schemeClr val="tx2">
                    <a:lumMod val="50000"/>
                  </a:schemeClr>
                </a:solidFill>
                <a:latin typeface="Arial" charset="0"/>
              </a:rPr>
              <a:t>Use the handrail</a:t>
            </a:r>
          </a:p>
          <a:p>
            <a:pPr algn="ctr"/>
            <a:endParaRPr lang="en-GB" b="1" dirty="0" smtClean="0">
              <a:solidFill>
                <a:schemeClr val="tx2">
                  <a:lumMod val="50000"/>
                </a:schemeClr>
              </a:solidFill>
              <a:latin typeface="Arial" charset="0"/>
            </a:endParaRPr>
          </a:p>
          <a:p>
            <a:pPr algn="ctr"/>
            <a:r>
              <a:rPr lang="en-GB" b="1" dirty="0" smtClean="0">
                <a:solidFill>
                  <a:schemeClr val="tx2">
                    <a:lumMod val="50000"/>
                  </a:schemeClr>
                </a:solidFill>
                <a:latin typeface="Arial" charset="0"/>
              </a:rPr>
              <a:t>Take your seat</a:t>
            </a:r>
          </a:p>
          <a:p>
            <a:pPr algn="ctr"/>
            <a:endParaRPr lang="en-GB" b="1" dirty="0" smtClean="0">
              <a:solidFill>
                <a:schemeClr val="tx2">
                  <a:lumMod val="50000"/>
                </a:schemeClr>
              </a:solidFill>
              <a:latin typeface="Arial" charset="0"/>
            </a:endParaRPr>
          </a:p>
          <a:p>
            <a:pPr algn="ctr"/>
            <a:r>
              <a:rPr lang="en-GB" b="1" dirty="0" smtClean="0">
                <a:solidFill>
                  <a:schemeClr val="tx2">
                    <a:lumMod val="50000"/>
                  </a:schemeClr>
                </a:solidFill>
                <a:latin typeface="Arial" charset="0"/>
              </a:rPr>
              <a:t>Fasten your seatbelt (if there is one)</a:t>
            </a:r>
          </a:p>
        </p:txBody>
      </p:sp>
      <p:pic>
        <p:nvPicPr>
          <p:cNvPr id="4" name="Picture 11" descr="http://www.mookarama.com/megan/wp-content/uploads/2013/08/first-day-bus-1_web.jpg">
            <a:hlinkClick r:id="rId4"/>
          </p:cNvPr>
          <p:cNvPicPr>
            <a:picLocks noChangeAspect="1" noChangeArrowheads="1"/>
          </p:cNvPicPr>
          <p:nvPr/>
        </p:nvPicPr>
        <p:blipFill>
          <a:blip r:embed="rId5" cstate="print"/>
          <a:srcRect/>
          <a:stretch>
            <a:fillRect/>
          </a:stretch>
        </p:blipFill>
        <p:spPr>
          <a:xfrm>
            <a:off x="1043608" y="2060848"/>
            <a:ext cx="2880320" cy="3494710"/>
          </a:xfrm>
          <a:prstGeom prst="rect">
            <a:avLst/>
          </a:prstGeom>
          <a:ln w="25400">
            <a:solidFill>
              <a:schemeClr val="bg1"/>
            </a:solidFill>
          </a:ln>
        </p:spPr>
      </p:pic>
      <p:sp>
        <p:nvSpPr>
          <p:cNvPr id="5" name="Rectangle 3"/>
          <p:cNvSpPr>
            <a:spLocks noChangeArrowheads="1"/>
          </p:cNvSpPr>
          <p:nvPr/>
        </p:nvSpPr>
        <p:spPr bwMode="auto">
          <a:xfrm>
            <a:off x="0" y="908720"/>
            <a:ext cx="6012160" cy="646331"/>
          </a:xfrm>
          <a:prstGeom prst="rect">
            <a:avLst/>
          </a:prstGeom>
          <a:noFill/>
          <a:ln w="9525">
            <a:noFill/>
            <a:miter lim="800000"/>
            <a:headEnd/>
            <a:tailEnd/>
          </a:ln>
        </p:spPr>
        <p:txBody>
          <a:bodyPr wrap="square">
            <a:spAutoFit/>
          </a:bodyPr>
          <a:lstStyle/>
          <a:p>
            <a:pPr algn="ctr"/>
            <a:r>
              <a:rPr lang="en-GB" sz="3600" b="1" dirty="0" smtClean="0">
                <a:solidFill>
                  <a:schemeClr val="tx2">
                    <a:lumMod val="50000"/>
                  </a:schemeClr>
                </a:solidFill>
                <a:latin typeface="Arial" charset="0"/>
              </a:rPr>
              <a:t>Boarding the Bus</a:t>
            </a:r>
            <a:endParaRPr lang="en-GB" sz="3600" b="1" dirty="0">
              <a:solidFill>
                <a:schemeClr val="tx2">
                  <a:lumMod val="50000"/>
                </a:schemeClr>
              </a:solidFill>
              <a:latin typeface="Arial" charset="0"/>
            </a:endParaRPr>
          </a:p>
        </p:txBody>
      </p:sp>
      <p:pic>
        <p:nvPicPr>
          <p:cNvPr id="6" name="Picture 1" descr="image001"/>
          <p:cNvPicPr>
            <a:picLocks noChangeAspect="1" noChangeArrowheads="1"/>
          </p:cNvPicPr>
          <p:nvPr/>
        </p:nvPicPr>
        <p:blipFill>
          <a:blip r:embed="rId6" cstate="print"/>
          <a:srcRect/>
          <a:stretch>
            <a:fillRect/>
          </a:stretch>
        </p:blipFill>
        <p:spPr bwMode="auto">
          <a:xfrm>
            <a:off x="683568" y="1916832"/>
            <a:ext cx="3486150" cy="4095750"/>
          </a:xfrm>
          <a:prstGeom prst="rect">
            <a:avLst/>
          </a:prstGeom>
          <a:noFill/>
          <a:ln w="25400">
            <a:solidFill>
              <a:schemeClr val="bg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12"/>
          <p:cNvSpPr txBox="1">
            <a:spLocks/>
          </p:cNvSpPr>
          <p:nvPr/>
        </p:nvSpPr>
        <p:spPr>
          <a:xfrm>
            <a:off x="4355976" y="1124744"/>
            <a:ext cx="4536430" cy="388843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2">
                  <a:lumMod val="50000"/>
                </a:schemeClr>
              </a:solidFill>
              <a:effectLst/>
              <a:uLnTx/>
              <a:uFillTx/>
              <a:latin typeface="Arial" charset="0"/>
              <a:ea typeface="+mn-ea"/>
              <a:cs typeface="Arial" charset="0"/>
            </a:endParaRPr>
          </a:p>
        </p:txBody>
      </p:sp>
      <p:sp>
        <p:nvSpPr>
          <p:cNvPr id="4" name="Rectangle 5"/>
          <p:cNvSpPr>
            <a:spLocks noChangeArrowheads="1"/>
          </p:cNvSpPr>
          <p:nvPr/>
        </p:nvSpPr>
        <p:spPr bwMode="auto">
          <a:xfrm>
            <a:off x="0" y="764704"/>
            <a:ext cx="5940152" cy="692696"/>
          </a:xfrm>
          <a:prstGeom prst="rect">
            <a:avLst/>
          </a:prstGeom>
          <a:noFill/>
          <a:ln w="9525">
            <a:noFill/>
            <a:miter lim="800000"/>
            <a:headEnd/>
            <a:tailEnd/>
          </a:ln>
        </p:spPr>
        <p:txBody>
          <a:bodyPr anchor="ctr"/>
          <a:lstStyle/>
          <a:p>
            <a:pPr algn="ctr"/>
            <a:r>
              <a:rPr lang="en-GB" sz="2800" b="1" dirty="0" smtClean="0">
                <a:solidFill>
                  <a:schemeClr val="tx2">
                    <a:lumMod val="50000"/>
                  </a:schemeClr>
                </a:solidFill>
                <a:latin typeface="Arial" charset="0"/>
              </a:rPr>
              <a:t>Behaviour On The Bus - Discussion</a:t>
            </a:r>
            <a:endParaRPr lang="en-GB" sz="2800" b="1" dirty="0">
              <a:solidFill>
                <a:schemeClr val="tx2">
                  <a:lumMod val="50000"/>
                </a:schemeClr>
              </a:solidFill>
              <a:latin typeface="Arial" charset="0"/>
            </a:endParaRPr>
          </a:p>
        </p:txBody>
      </p:sp>
      <p:pic>
        <p:nvPicPr>
          <p:cNvPr id="5" name="Picture 2" descr="image001"/>
          <p:cNvPicPr>
            <a:picLocks noChangeAspect="1" noChangeArrowheads="1"/>
          </p:cNvPicPr>
          <p:nvPr/>
        </p:nvPicPr>
        <p:blipFill>
          <a:blip r:embed="rId4" cstate="print"/>
          <a:srcRect/>
          <a:stretch>
            <a:fillRect/>
          </a:stretch>
        </p:blipFill>
        <p:spPr bwMode="auto">
          <a:xfrm>
            <a:off x="395536" y="2276872"/>
            <a:ext cx="5166667" cy="3456384"/>
          </a:xfrm>
          <a:prstGeom prst="rect">
            <a:avLst/>
          </a:prstGeom>
          <a:noFill/>
          <a:ln w="25400">
            <a:solidFill>
              <a:schemeClr val="bg1"/>
            </a:solidFill>
            <a:miter lim="800000"/>
            <a:headEnd/>
            <a:tailEnd/>
          </a:ln>
        </p:spPr>
      </p:pic>
      <p:pic>
        <p:nvPicPr>
          <p:cNvPr id="6" name="Picture 3" descr="image002"/>
          <p:cNvPicPr>
            <a:picLocks noChangeAspect="1" noChangeArrowheads="1"/>
          </p:cNvPicPr>
          <p:nvPr/>
        </p:nvPicPr>
        <p:blipFill>
          <a:blip r:embed="rId5" cstate="print"/>
          <a:srcRect/>
          <a:stretch>
            <a:fillRect/>
          </a:stretch>
        </p:blipFill>
        <p:spPr bwMode="auto">
          <a:xfrm>
            <a:off x="5940152" y="2276872"/>
            <a:ext cx="2573860" cy="3445994"/>
          </a:xfrm>
          <a:prstGeom prst="rect">
            <a:avLst/>
          </a:prstGeom>
          <a:noFill/>
          <a:ln w="25400">
            <a:solidFill>
              <a:schemeClr val="bg1"/>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5"/>
          <p:cNvSpPr>
            <a:spLocks noChangeArrowheads="1"/>
          </p:cNvSpPr>
          <p:nvPr/>
        </p:nvSpPr>
        <p:spPr bwMode="auto">
          <a:xfrm>
            <a:off x="0" y="692696"/>
            <a:ext cx="5508104" cy="692696"/>
          </a:xfrm>
          <a:prstGeom prst="rect">
            <a:avLst/>
          </a:prstGeom>
          <a:noFill/>
          <a:ln w="9525">
            <a:noFill/>
            <a:miter lim="800000"/>
            <a:headEnd/>
            <a:tailEnd/>
          </a:ln>
        </p:spPr>
        <p:txBody>
          <a:bodyPr anchor="ctr"/>
          <a:lstStyle/>
          <a:p>
            <a:pPr algn="ctr"/>
            <a:r>
              <a:rPr lang="en-GB" sz="2800" b="1" dirty="0" smtClean="0">
                <a:solidFill>
                  <a:schemeClr val="tx2">
                    <a:lumMod val="50000"/>
                  </a:schemeClr>
                </a:solidFill>
                <a:latin typeface="Arial" charset="0"/>
              </a:rPr>
              <a:t>Behaviour On The Bus</a:t>
            </a:r>
            <a:endParaRPr lang="en-GB" sz="2800" b="1" dirty="0">
              <a:solidFill>
                <a:schemeClr val="tx2">
                  <a:lumMod val="50000"/>
                </a:schemeClr>
              </a:solidFill>
              <a:latin typeface="Arial" charset="0"/>
            </a:endParaRPr>
          </a:p>
        </p:txBody>
      </p:sp>
      <p:sp>
        <p:nvSpPr>
          <p:cNvPr id="4" name="Rectangle 5"/>
          <p:cNvSpPr>
            <a:spLocks noChangeArrowheads="1"/>
          </p:cNvSpPr>
          <p:nvPr/>
        </p:nvSpPr>
        <p:spPr bwMode="auto">
          <a:xfrm>
            <a:off x="0" y="1844824"/>
            <a:ext cx="9144000" cy="4392488"/>
          </a:xfrm>
          <a:prstGeom prst="rect">
            <a:avLst/>
          </a:prstGeom>
          <a:noFill/>
          <a:ln w="9525">
            <a:noFill/>
            <a:miter lim="800000"/>
            <a:headEnd/>
            <a:tailEnd/>
          </a:ln>
        </p:spPr>
        <p:txBody>
          <a:bodyPr anchor="ctr"/>
          <a:lstStyle/>
          <a:p>
            <a:pPr algn="ctr"/>
            <a:r>
              <a:rPr lang="en-GB" sz="2400" b="1" dirty="0" smtClean="0">
                <a:solidFill>
                  <a:schemeClr val="tx2">
                    <a:lumMod val="50000"/>
                  </a:schemeClr>
                </a:solidFill>
                <a:latin typeface="Arial" charset="0"/>
              </a:rPr>
              <a:t>Don’t distract the driver</a:t>
            </a:r>
          </a:p>
          <a:p>
            <a:pPr algn="ctr"/>
            <a:endParaRPr lang="en-GB" sz="2400" b="1" dirty="0" smtClean="0">
              <a:solidFill>
                <a:schemeClr val="tx2">
                  <a:lumMod val="50000"/>
                </a:schemeClr>
              </a:solidFill>
              <a:latin typeface="Arial" charset="0"/>
            </a:endParaRPr>
          </a:p>
          <a:p>
            <a:pPr algn="ctr"/>
            <a:r>
              <a:rPr lang="en-GB" sz="2400" b="1" dirty="0" smtClean="0">
                <a:solidFill>
                  <a:schemeClr val="tx2">
                    <a:lumMod val="50000"/>
                  </a:schemeClr>
                </a:solidFill>
                <a:latin typeface="Arial" charset="0"/>
              </a:rPr>
              <a:t>Don't push or shove</a:t>
            </a:r>
          </a:p>
          <a:p>
            <a:pPr algn="ctr"/>
            <a:endParaRPr lang="en-GB" sz="2400" b="1" dirty="0" smtClean="0">
              <a:solidFill>
                <a:schemeClr val="tx2">
                  <a:lumMod val="50000"/>
                </a:schemeClr>
              </a:solidFill>
              <a:latin typeface="Arial" charset="0"/>
            </a:endParaRPr>
          </a:p>
          <a:p>
            <a:pPr algn="ctr"/>
            <a:r>
              <a:rPr lang="en-GB" sz="2400" b="1" dirty="0" smtClean="0">
                <a:solidFill>
                  <a:schemeClr val="tx2">
                    <a:lumMod val="50000"/>
                  </a:schemeClr>
                </a:solidFill>
                <a:latin typeface="Arial" charset="0"/>
              </a:rPr>
              <a:t>Store your bag safely</a:t>
            </a:r>
          </a:p>
          <a:p>
            <a:pPr algn="ctr"/>
            <a:endParaRPr lang="en-GB" sz="2400" b="1" dirty="0" smtClean="0">
              <a:solidFill>
                <a:schemeClr val="tx2">
                  <a:lumMod val="50000"/>
                </a:schemeClr>
              </a:solidFill>
              <a:latin typeface="Arial" charset="0"/>
            </a:endParaRPr>
          </a:p>
          <a:p>
            <a:pPr algn="ctr"/>
            <a:r>
              <a:rPr lang="en-GB" sz="2400" b="1" dirty="0" smtClean="0">
                <a:solidFill>
                  <a:schemeClr val="tx2">
                    <a:lumMod val="50000"/>
                  </a:schemeClr>
                </a:solidFill>
                <a:latin typeface="Arial" charset="0"/>
              </a:rPr>
              <a:t>Never throw things on the bus or out the windows</a:t>
            </a:r>
          </a:p>
          <a:p>
            <a:pPr algn="ctr"/>
            <a:endParaRPr lang="en-GB" sz="2400" b="1" dirty="0" smtClean="0">
              <a:solidFill>
                <a:schemeClr val="tx2">
                  <a:lumMod val="50000"/>
                </a:schemeClr>
              </a:solidFill>
              <a:latin typeface="Arial" charset="0"/>
            </a:endParaRPr>
          </a:p>
          <a:p>
            <a:pPr algn="ctr"/>
            <a:r>
              <a:rPr lang="en-GB" sz="2400" b="1" dirty="0" smtClean="0">
                <a:solidFill>
                  <a:schemeClr val="tx2">
                    <a:lumMod val="50000"/>
                  </a:schemeClr>
                </a:solidFill>
                <a:latin typeface="Arial" charset="0"/>
              </a:rPr>
              <a:t>Never play with safety equipment onboard the bus</a:t>
            </a:r>
          </a:p>
          <a:p>
            <a:pPr algn="ctr"/>
            <a:endParaRPr lang="en-GB" sz="2400" b="1" dirty="0" smtClean="0">
              <a:solidFill>
                <a:schemeClr val="tx2">
                  <a:lumMod val="50000"/>
                </a:schemeClr>
              </a:solidFill>
              <a:latin typeface="Arial" charset="0"/>
            </a:endParaRPr>
          </a:p>
          <a:p>
            <a:pPr algn="ctr"/>
            <a:r>
              <a:rPr lang="en-GB" sz="2400" b="1" dirty="0" smtClean="0">
                <a:solidFill>
                  <a:schemeClr val="tx2">
                    <a:lumMod val="50000"/>
                  </a:schemeClr>
                </a:solidFill>
                <a:latin typeface="Arial" charset="0"/>
              </a:rPr>
              <a:t>Give your seat up for elderly and disabled people</a:t>
            </a:r>
            <a:endParaRPr lang="en-GB" sz="2400" b="1" dirty="0">
              <a:solidFill>
                <a:schemeClr val="tx2">
                  <a:lumMod val="50000"/>
                </a:schemeClr>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8"/>
          <p:cNvPicPr>
            <a:picLocks noChangeAspect="1" noChangeArrowheads="1"/>
          </p:cNvPicPr>
          <p:nvPr/>
        </p:nvPicPr>
        <p:blipFill>
          <a:blip r:embed="rId4" cstate="print"/>
          <a:srcRect t="15131" r="3384" b="3310"/>
          <a:stretch>
            <a:fillRect/>
          </a:stretch>
        </p:blipFill>
        <p:spPr bwMode="auto">
          <a:xfrm>
            <a:off x="5436096" y="2132856"/>
            <a:ext cx="3306642" cy="3589759"/>
          </a:xfrm>
          <a:prstGeom prst="rect">
            <a:avLst/>
          </a:prstGeom>
          <a:noFill/>
          <a:ln w="25400">
            <a:solidFill>
              <a:schemeClr val="bg1"/>
            </a:solidFill>
            <a:miter lim="800000"/>
            <a:headEnd/>
            <a:tailEnd/>
          </a:ln>
        </p:spPr>
      </p:pic>
      <p:sp>
        <p:nvSpPr>
          <p:cNvPr id="4" name="Rectangle 5"/>
          <p:cNvSpPr>
            <a:spLocks noChangeArrowheads="1"/>
          </p:cNvSpPr>
          <p:nvPr/>
        </p:nvSpPr>
        <p:spPr bwMode="auto">
          <a:xfrm>
            <a:off x="0" y="692696"/>
            <a:ext cx="6156176" cy="692696"/>
          </a:xfrm>
          <a:prstGeom prst="rect">
            <a:avLst/>
          </a:prstGeom>
          <a:noFill/>
          <a:ln w="9525">
            <a:noFill/>
            <a:miter lim="800000"/>
            <a:headEnd/>
            <a:tailEnd/>
          </a:ln>
        </p:spPr>
        <p:txBody>
          <a:bodyPr anchor="ctr"/>
          <a:lstStyle/>
          <a:p>
            <a:pPr algn="ctr"/>
            <a:r>
              <a:rPr lang="en-GB" sz="2800" b="1" dirty="0" smtClean="0">
                <a:solidFill>
                  <a:schemeClr val="tx2">
                    <a:lumMod val="50000"/>
                  </a:schemeClr>
                </a:solidFill>
                <a:latin typeface="Arial" charset="0"/>
              </a:rPr>
              <a:t>Getting off the bus</a:t>
            </a:r>
            <a:endParaRPr lang="en-GB" sz="2800" b="1" dirty="0">
              <a:solidFill>
                <a:schemeClr val="tx2">
                  <a:lumMod val="50000"/>
                </a:schemeClr>
              </a:solidFill>
              <a:latin typeface="Arial" charset="0"/>
            </a:endParaRPr>
          </a:p>
        </p:txBody>
      </p:sp>
      <p:sp>
        <p:nvSpPr>
          <p:cNvPr id="5" name="Rectangle 5"/>
          <p:cNvSpPr>
            <a:spLocks noChangeArrowheads="1"/>
          </p:cNvSpPr>
          <p:nvPr/>
        </p:nvSpPr>
        <p:spPr bwMode="auto">
          <a:xfrm>
            <a:off x="323528" y="2276872"/>
            <a:ext cx="5184576" cy="3744416"/>
          </a:xfrm>
          <a:prstGeom prst="rect">
            <a:avLst/>
          </a:prstGeom>
          <a:noFill/>
          <a:ln w="9525">
            <a:noFill/>
            <a:miter lim="800000"/>
            <a:headEnd/>
            <a:tailEnd/>
          </a:ln>
        </p:spPr>
        <p:txBody>
          <a:bodyPr anchor="ctr"/>
          <a:lstStyle/>
          <a:p>
            <a:pPr algn="ctr"/>
            <a:r>
              <a:rPr lang="en-GB" sz="2400" b="1" dirty="0" smtClean="0">
                <a:solidFill>
                  <a:schemeClr val="tx2">
                    <a:lumMod val="50000"/>
                  </a:schemeClr>
                </a:solidFill>
                <a:latin typeface="Arial" charset="0"/>
              </a:rPr>
              <a:t>Stand behind the driver when waiting to get off the bus</a:t>
            </a:r>
          </a:p>
          <a:p>
            <a:pPr algn="ctr"/>
            <a:endParaRPr lang="en-GB" sz="2400" b="1" dirty="0" smtClean="0">
              <a:solidFill>
                <a:schemeClr val="tx2">
                  <a:lumMod val="50000"/>
                </a:schemeClr>
              </a:solidFill>
              <a:latin typeface="Arial" charset="0"/>
            </a:endParaRPr>
          </a:p>
          <a:p>
            <a:pPr algn="ctr"/>
            <a:endParaRPr lang="en-GB" sz="2400" b="1" dirty="0" smtClean="0">
              <a:solidFill>
                <a:schemeClr val="tx2">
                  <a:lumMod val="50000"/>
                </a:schemeClr>
              </a:solidFill>
              <a:latin typeface="Arial" charset="0"/>
            </a:endParaRPr>
          </a:p>
          <a:p>
            <a:pPr algn="ctr"/>
            <a:r>
              <a:rPr lang="en-GB" sz="2400" b="1" dirty="0" smtClean="0">
                <a:solidFill>
                  <a:schemeClr val="tx2">
                    <a:lumMod val="50000"/>
                  </a:schemeClr>
                </a:solidFill>
                <a:latin typeface="Arial" charset="0"/>
              </a:rPr>
              <a:t>Never walk in front of </a:t>
            </a:r>
          </a:p>
          <a:p>
            <a:pPr algn="ctr"/>
            <a:r>
              <a:rPr lang="en-GB" sz="2400" b="1" dirty="0" smtClean="0">
                <a:solidFill>
                  <a:schemeClr val="tx2">
                    <a:lumMod val="50000"/>
                  </a:schemeClr>
                </a:solidFill>
                <a:latin typeface="Arial" charset="0"/>
              </a:rPr>
              <a:t>or behind a bus</a:t>
            </a:r>
          </a:p>
          <a:p>
            <a:pPr algn="ctr"/>
            <a:endParaRPr lang="en-GB" sz="2400" b="1" dirty="0" smtClean="0">
              <a:solidFill>
                <a:schemeClr val="tx2">
                  <a:lumMod val="50000"/>
                </a:schemeClr>
              </a:solidFill>
              <a:latin typeface="Arial" charset="0"/>
            </a:endParaRPr>
          </a:p>
          <a:p>
            <a:pPr algn="ctr"/>
            <a:endParaRPr lang="en-GB" sz="2400" b="1" dirty="0" smtClean="0">
              <a:solidFill>
                <a:schemeClr val="tx2">
                  <a:lumMod val="50000"/>
                </a:schemeClr>
              </a:solidFill>
              <a:latin typeface="Arial" charset="0"/>
            </a:endParaRPr>
          </a:p>
          <a:p>
            <a:pPr algn="ctr"/>
            <a:r>
              <a:rPr lang="en-GB" sz="2400" b="1" dirty="0" smtClean="0">
                <a:solidFill>
                  <a:schemeClr val="tx2">
                    <a:lumMod val="50000"/>
                  </a:schemeClr>
                </a:solidFill>
                <a:latin typeface="Arial" charset="0"/>
              </a:rPr>
              <a:t>Wait until the bus has gone </a:t>
            </a:r>
          </a:p>
          <a:p>
            <a:pPr algn="ctr"/>
            <a:r>
              <a:rPr lang="en-GB" sz="2400" b="1" dirty="0" smtClean="0">
                <a:solidFill>
                  <a:schemeClr val="tx2">
                    <a:lumMod val="50000"/>
                  </a:schemeClr>
                </a:solidFill>
                <a:latin typeface="Arial" charset="0"/>
              </a:rPr>
              <a:t>and find a safe place to cross</a:t>
            </a:r>
          </a:p>
          <a:p>
            <a:pPr algn="ctr"/>
            <a:endParaRPr lang="en-GB" sz="2400" b="1" dirty="0" smtClean="0">
              <a:solidFill>
                <a:schemeClr val="tx2">
                  <a:lumMod val="50000"/>
                </a:schemeClr>
              </a:solidFill>
              <a:latin typeface="Arial" charset="0"/>
            </a:endParaRPr>
          </a:p>
          <a:p>
            <a:pPr algn="ctr"/>
            <a:endParaRPr lang="en-GB" sz="2400" b="1" dirty="0">
              <a:solidFill>
                <a:schemeClr val="tx2">
                  <a:lumMod val="50000"/>
                </a:schemeClr>
              </a:solidFill>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5"/>
          <p:cNvSpPr>
            <a:spLocks noChangeArrowheads="1"/>
          </p:cNvSpPr>
          <p:nvPr/>
        </p:nvSpPr>
        <p:spPr bwMode="auto">
          <a:xfrm>
            <a:off x="0" y="620688"/>
            <a:ext cx="6156176" cy="692696"/>
          </a:xfrm>
          <a:prstGeom prst="rect">
            <a:avLst/>
          </a:prstGeom>
          <a:noFill/>
          <a:ln w="9525">
            <a:noFill/>
            <a:miter lim="800000"/>
            <a:headEnd/>
            <a:tailEnd/>
          </a:ln>
        </p:spPr>
        <p:txBody>
          <a:bodyPr anchor="ctr"/>
          <a:lstStyle/>
          <a:p>
            <a:pPr algn="ctr"/>
            <a:r>
              <a:rPr lang="en-GB" sz="2800" b="1" dirty="0" smtClean="0">
                <a:solidFill>
                  <a:schemeClr val="tx2">
                    <a:lumMod val="50000"/>
                  </a:schemeClr>
                </a:solidFill>
                <a:latin typeface="Arial" charset="0"/>
              </a:rPr>
              <a:t>Remember the following rules &amp; travel safe</a:t>
            </a:r>
            <a:endParaRPr lang="en-GB" sz="2800" b="1" dirty="0">
              <a:solidFill>
                <a:schemeClr val="tx2">
                  <a:lumMod val="50000"/>
                </a:schemeClr>
              </a:solidFill>
              <a:latin typeface="Arial" charset="0"/>
            </a:endParaRPr>
          </a:p>
        </p:txBody>
      </p:sp>
      <p:sp>
        <p:nvSpPr>
          <p:cNvPr id="4" name="Rectangle 3"/>
          <p:cNvSpPr>
            <a:spLocks noChangeArrowheads="1"/>
          </p:cNvSpPr>
          <p:nvPr/>
        </p:nvSpPr>
        <p:spPr bwMode="auto">
          <a:xfrm>
            <a:off x="323528" y="1700808"/>
            <a:ext cx="4536504" cy="4392488"/>
          </a:xfrm>
          <a:prstGeom prst="rect">
            <a:avLst/>
          </a:prstGeom>
          <a:noFill/>
          <a:ln w="9525">
            <a:noFill/>
            <a:miter lim="800000"/>
            <a:headEnd/>
            <a:tailEnd/>
          </a:ln>
        </p:spPr>
        <p:txBody>
          <a:bodyPr anchor="ctr"/>
          <a:lstStyle/>
          <a:p>
            <a:pPr algn="ctr"/>
            <a:endParaRPr lang="en-GB" sz="2400" b="1" dirty="0" smtClean="0">
              <a:solidFill>
                <a:schemeClr val="tx2">
                  <a:lumMod val="50000"/>
                </a:schemeClr>
              </a:solidFill>
              <a:latin typeface="Arial" charset="0"/>
            </a:endParaRPr>
          </a:p>
        </p:txBody>
      </p:sp>
      <p:sp>
        <p:nvSpPr>
          <p:cNvPr id="5" name="TextBox 8"/>
          <p:cNvSpPr txBox="1">
            <a:spLocks noChangeArrowheads="1"/>
          </p:cNvSpPr>
          <p:nvPr/>
        </p:nvSpPr>
        <p:spPr bwMode="auto">
          <a:xfrm>
            <a:off x="323528" y="1988840"/>
            <a:ext cx="4248472" cy="4247317"/>
          </a:xfrm>
          <a:prstGeom prst="rect">
            <a:avLst/>
          </a:prstGeom>
          <a:noFill/>
          <a:ln w="9525">
            <a:noFill/>
            <a:miter lim="800000"/>
            <a:headEnd/>
            <a:tailEnd/>
          </a:ln>
        </p:spPr>
        <p:txBody>
          <a:bodyPr wrap="square">
            <a:spAutoFit/>
          </a:bodyPr>
          <a:lstStyle/>
          <a:p>
            <a:r>
              <a:rPr lang="en-GB" b="1" dirty="0" smtClean="0">
                <a:solidFill>
                  <a:schemeClr val="tx2">
                    <a:lumMod val="50000"/>
                  </a:schemeClr>
                </a:solidFill>
                <a:latin typeface="Arial" charset="0"/>
              </a:rPr>
              <a:t>1. Signal – if you need to let the driver know you want on the bus</a:t>
            </a:r>
          </a:p>
          <a:p>
            <a:pPr algn="ctr"/>
            <a:endParaRPr lang="en-GB" b="1" dirty="0" smtClean="0">
              <a:solidFill>
                <a:schemeClr val="tx2">
                  <a:lumMod val="50000"/>
                </a:schemeClr>
              </a:solidFill>
              <a:latin typeface="Arial" charset="0"/>
            </a:endParaRPr>
          </a:p>
          <a:p>
            <a:r>
              <a:rPr lang="en-GB" b="1" dirty="0" smtClean="0">
                <a:solidFill>
                  <a:schemeClr val="tx2">
                    <a:lumMod val="50000"/>
                  </a:schemeClr>
                </a:solidFill>
                <a:latin typeface="Arial" charset="0"/>
              </a:rPr>
              <a:t>2. Stand back from the kerb until the bus has stopped and the door opens</a:t>
            </a:r>
          </a:p>
          <a:p>
            <a:endParaRPr lang="en-GB" b="1" dirty="0" smtClean="0">
              <a:solidFill>
                <a:schemeClr val="tx2">
                  <a:lumMod val="50000"/>
                </a:schemeClr>
              </a:solidFill>
              <a:latin typeface="Arial" charset="0"/>
            </a:endParaRPr>
          </a:p>
          <a:p>
            <a:r>
              <a:rPr lang="en-GB" b="1" dirty="0" smtClean="0">
                <a:solidFill>
                  <a:schemeClr val="tx2">
                    <a:lumMod val="50000"/>
                  </a:schemeClr>
                </a:solidFill>
                <a:latin typeface="Arial" charset="0"/>
              </a:rPr>
              <a:t>3. Allow any passengers to get off</a:t>
            </a:r>
          </a:p>
          <a:p>
            <a:endParaRPr lang="en-GB" b="1" dirty="0" smtClean="0">
              <a:solidFill>
                <a:schemeClr val="tx2">
                  <a:lumMod val="50000"/>
                </a:schemeClr>
              </a:solidFill>
              <a:latin typeface="Arial" charset="0"/>
            </a:endParaRPr>
          </a:p>
          <a:p>
            <a:r>
              <a:rPr lang="en-GB" b="1" dirty="0" smtClean="0">
                <a:solidFill>
                  <a:schemeClr val="tx2">
                    <a:lumMod val="50000"/>
                  </a:schemeClr>
                </a:solidFill>
                <a:latin typeface="Arial" charset="0"/>
              </a:rPr>
              <a:t>4. Don't push or shove</a:t>
            </a:r>
          </a:p>
          <a:p>
            <a:endParaRPr lang="en-GB" b="1" dirty="0" smtClean="0">
              <a:solidFill>
                <a:schemeClr val="tx2">
                  <a:lumMod val="50000"/>
                </a:schemeClr>
              </a:solidFill>
              <a:latin typeface="Arial" charset="0"/>
            </a:endParaRPr>
          </a:p>
          <a:p>
            <a:r>
              <a:rPr lang="en-GB" b="1" dirty="0" smtClean="0">
                <a:solidFill>
                  <a:schemeClr val="tx2">
                    <a:lumMod val="50000"/>
                  </a:schemeClr>
                </a:solidFill>
                <a:latin typeface="Arial" charset="0"/>
              </a:rPr>
              <a:t>5.  Sit down and always wear your seatbelt where one is provided</a:t>
            </a:r>
          </a:p>
          <a:p>
            <a:endParaRPr lang="en-GB" b="1" dirty="0" smtClean="0">
              <a:solidFill>
                <a:schemeClr val="tx2">
                  <a:lumMod val="50000"/>
                </a:schemeClr>
              </a:solidFill>
              <a:latin typeface="Arial" charset="0"/>
            </a:endParaRPr>
          </a:p>
          <a:p>
            <a:endParaRPr lang="en-GB" b="1" dirty="0" smtClean="0">
              <a:solidFill>
                <a:schemeClr val="tx2">
                  <a:lumMod val="50000"/>
                </a:schemeClr>
              </a:solidFill>
              <a:latin typeface="Arial" charset="0"/>
            </a:endParaRPr>
          </a:p>
          <a:p>
            <a:endParaRPr lang="en-GB" b="1" dirty="0" smtClean="0">
              <a:solidFill>
                <a:schemeClr val="tx2">
                  <a:lumMod val="50000"/>
                </a:schemeClr>
              </a:solidFill>
              <a:latin typeface="Arial" charset="0"/>
            </a:endParaRPr>
          </a:p>
        </p:txBody>
      </p:sp>
      <p:sp>
        <p:nvSpPr>
          <p:cNvPr id="6" name="TextBox 8"/>
          <p:cNvSpPr txBox="1">
            <a:spLocks noChangeArrowheads="1"/>
          </p:cNvSpPr>
          <p:nvPr/>
        </p:nvSpPr>
        <p:spPr bwMode="auto">
          <a:xfrm>
            <a:off x="4644008" y="1988840"/>
            <a:ext cx="4140968" cy="3693319"/>
          </a:xfrm>
          <a:prstGeom prst="rect">
            <a:avLst/>
          </a:prstGeom>
          <a:noFill/>
          <a:ln w="9525">
            <a:noFill/>
            <a:miter lim="800000"/>
            <a:headEnd/>
            <a:tailEnd/>
          </a:ln>
        </p:spPr>
        <p:txBody>
          <a:bodyPr wrap="square">
            <a:spAutoFit/>
          </a:bodyPr>
          <a:lstStyle/>
          <a:p>
            <a:r>
              <a:rPr lang="en-GB" b="1" dirty="0" smtClean="0">
                <a:solidFill>
                  <a:schemeClr val="tx2">
                    <a:lumMod val="50000"/>
                  </a:schemeClr>
                </a:solidFill>
                <a:latin typeface="Arial" charset="0"/>
              </a:rPr>
              <a:t>6. Store your bags safely</a:t>
            </a:r>
          </a:p>
          <a:p>
            <a:endParaRPr lang="en-GB" b="1" dirty="0" smtClean="0">
              <a:solidFill>
                <a:schemeClr val="tx2">
                  <a:lumMod val="50000"/>
                </a:schemeClr>
              </a:solidFill>
              <a:latin typeface="Arial" charset="0"/>
            </a:endParaRPr>
          </a:p>
          <a:p>
            <a:r>
              <a:rPr lang="en-GB" b="1" dirty="0" smtClean="0">
                <a:solidFill>
                  <a:schemeClr val="tx2">
                    <a:lumMod val="50000"/>
                  </a:schemeClr>
                </a:solidFill>
                <a:latin typeface="Arial" charset="0"/>
              </a:rPr>
              <a:t>7. Don’t distract the driver</a:t>
            </a:r>
          </a:p>
          <a:p>
            <a:endParaRPr lang="en-GB" b="1" dirty="0" smtClean="0">
              <a:solidFill>
                <a:schemeClr val="tx2">
                  <a:lumMod val="50000"/>
                </a:schemeClr>
              </a:solidFill>
              <a:latin typeface="Arial" charset="0"/>
            </a:endParaRPr>
          </a:p>
          <a:p>
            <a:r>
              <a:rPr lang="en-GB" b="1" dirty="0" smtClean="0">
                <a:solidFill>
                  <a:schemeClr val="tx2">
                    <a:lumMod val="50000"/>
                  </a:schemeClr>
                </a:solidFill>
                <a:latin typeface="Arial" charset="0"/>
              </a:rPr>
              <a:t>8. Give your seat up for the elderly and disabled </a:t>
            </a:r>
          </a:p>
          <a:p>
            <a:endParaRPr lang="en-GB" b="1" dirty="0" smtClean="0">
              <a:solidFill>
                <a:schemeClr val="tx2">
                  <a:lumMod val="50000"/>
                </a:schemeClr>
              </a:solidFill>
              <a:latin typeface="Arial" charset="0"/>
            </a:endParaRPr>
          </a:p>
          <a:p>
            <a:r>
              <a:rPr lang="en-GB" b="1" dirty="0" smtClean="0">
                <a:solidFill>
                  <a:schemeClr val="tx2">
                    <a:lumMod val="50000"/>
                  </a:schemeClr>
                </a:solidFill>
                <a:latin typeface="Arial" charset="0"/>
              </a:rPr>
              <a:t>9. Wait until the bus has stopped before removing your seatbelt and leaving your seat</a:t>
            </a:r>
          </a:p>
          <a:p>
            <a:endParaRPr lang="en-GB" b="1" dirty="0" smtClean="0">
              <a:solidFill>
                <a:schemeClr val="tx2">
                  <a:lumMod val="50000"/>
                </a:schemeClr>
              </a:solidFill>
              <a:latin typeface="Arial" charset="0"/>
            </a:endParaRPr>
          </a:p>
          <a:p>
            <a:r>
              <a:rPr lang="en-GB" b="1" dirty="0" smtClean="0">
                <a:solidFill>
                  <a:schemeClr val="tx2">
                    <a:lumMod val="50000"/>
                  </a:schemeClr>
                </a:solidFill>
                <a:latin typeface="Arial" charset="0"/>
              </a:rPr>
              <a:t>10. Never walk out in front of, or behind, the bus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1634</Words>
  <Application>Microsoft Office PowerPoint</Application>
  <PresentationFormat>On-screen Show (4:3)</PresentationFormat>
  <Paragraphs>179</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Helvetica Neue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 Assist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Graham</dc:creator>
  <cp:lastModifiedBy>M KELLY</cp:lastModifiedBy>
  <cp:revision>1</cp:revision>
  <dcterms:created xsi:type="dcterms:W3CDTF">2017-07-03T14:49:47Z</dcterms:created>
  <dcterms:modified xsi:type="dcterms:W3CDTF">2021-11-15T15:42:19Z</dcterms:modified>
</cp:coreProperties>
</file>